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3" r:id="rId8"/>
    <p:sldId id="264" r:id="rId9"/>
    <p:sldId id="265" r:id="rId10"/>
    <p:sldId id="266" r:id="rId11"/>
    <p:sldId id="260"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6" d="100"/>
          <a:sy n="86" d="100"/>
        </p:scale>
        <p:origin x="73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ro-RO"/>
              <a:t>Costuri în funcție de tipul de localizare</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barChart>
        <c:barDir val="col"/>
        <c:grouping val="clustered"/>
        <c:varyColors val="0"/>
        <c:ser>
          <c:idx val="0"/>
          <c:order val="0"/>
          <c:tx>
            <c:strRef>
              <c:f>Categorii!$B$51</c:f>
              <c:strCache>
                <c:ptCount val="1"/>
                <c:pt idx="0">
                  <c:v>Pret MIN  </c:v>
                </c:pt>
              </c:strCache>
            </c:strRef>
          </c:tx>
          <c:spPr>
            <a:solidFill>
              <a:schemeClr val="accent1"/>
            </a:solidFill>
            <a:ln>
              <a:noFill/>
            </a:ln>
            <a:effectLst/>
          </c:spPr>
          <c:invertIfNegative val="0"/>
          <c:trendline>
            <c:spPr>
              <a:ln w="19050" cap="rnd">
                <a:solidFill>
                  <a:schemeClr val="accent1"/>
                </a:solidFill>
                <a:prstDash val="sysDot"/>
              </a:ln>
              <a:effectLst/>
            </c:spPr>
            <c:trendlineType val="log"/>
            <c:dispRSqr val="0"/>
            <c:dispEq val="0"/>
          </c:trendline>
          <c:cat>
            <c:strRef>
              <c:f>Categorii!$A$52:$A$55</c:f>
              <c:strCache>
                <c:ptCount val="4"/>
                <c:pt idx="0">
                  <c:v>Argos</c:v>
                </c:pt>
                <c:pt idx="1">
                  <c:v>GPS/Argos</c:v>
                </c:pt>
                <c:pt idx="2">
                  <c:v>GPS</c:v>
                </c:pt>
                <c:pt idx="3">
                  <c:v>GPS - GSM</c:v>
                </c:pt>
              </c:strCache>
            </c:strRef>
          </c:cat>
          <c:val>
            <c:numRef>
              <c:f>Categorii!$B$52:$B$55</c:f>
              <c:numCache>
                <c:formatCode>General</c:formatCode>
                <c:ptCount val="4"/>
                <c:pt idx="0">
                  <c:v>2650</c:v>
                </c:pt>
                <c:pt idx="1">
                  <c:v>2400</c:v>
                </c:pt>
                <c:pt idx="2">
                  <c:v>1178.0999999999999</c:v>
                </c:pt>
                <c:pt idx="3">
                  <c:v>1090.92</c:v>
                </c:pt>
              </c:numCache>
            </c:numRef>
          </c:val>
          <c:extLst>
            <c:ext xmlns:c16="http://schemas.microsoft.com/office/drawing/2014/chart" uri="{C3380CC4-5D6E-409C-BE32-E72D297353CC}">
              <c16:uniqueId val="{00000001-9AA9-40E9-80F7-E5065FA12EE4}"/>
            </c:ext>
          </c:extLst>
        </c:ser>
        <c:ser>
          <c:idx val="1"/>
          <c:order val="1"/>
          <c:tx>
            <c:strRef>
              <c:f>Categorii!$C$51</c:f>
              <c:strCache>
                <c:ptCount val="1"/>
                <c:pt idx="0">
                  <c:v>Pret MAX</c:v>
                </c:pt>
              </c:strCache>
            </c:strRef>
          </c:tx>
          <c:spPr>
            <a:solidFill>
              <a:schemeClr val="accent2"/>
            </a:solidFill>
            <a:ln>
              <a:noFill/>
            </a:ln>
            <a:effectLst/>
          </c:spPr>
          <c:invertIfNegative val="0"/>
          <c:trendline>
            <c:spPr>
              <a:ln w="19050" cap="rnd">
                <a:solidFill>
                  <a:schemeClr val="accent2"/>
                </a:solidFill>
                <a:prstDash val="sysDot"/>
              </a:ln>
              <a:effectLst/>
            </c:spPr>
            <c:trendlineType val="log"/>
            <c:dispRSqr val="0"/>
            <c:dispEq val="0"/>
          </c:trendline>
          <c:cat>
            <c:strRef>
              <c:f>Categorii!$A$52:$A$55</c:f>
              <c:strCache>
                <c:ptCount val="4"/>
                <c:pt idx="0">
                  <c:v>Argos</c:v>
                </c:pt>
                <c:pt idx="1">
                  <c:v>GPS/Argos</c:v>
                </c:pt>
                <c:pt idx="2">
                  <c:v>GPS</c:v>
                </c:pt>
                <c:pt idx="3">
                  <c:v>GPS - GSM</c:v>
                </c:pt>
              </c:strCache>
            </c:strRef>
          </c:cat>
          <c:val>
            <c:numRef>
              <c:f>Categorii!$C$52:$C$55</c:f>
              <c:numCache>
                <c:formatCode>General</c:formatCode>
                <c:ptCount val="4"/>
                <c:pt idx="0">
                  <c:v>4200</c:v>
                </c:pt>
                <c:pt idx="1">
                  <c:v>3850</c:v>
                </c:pt>
                <c:pt idx="2">
                  <c:v>1590.43</c:v>
                </c:pt>
                <c:pt idx="3">
                  <c:v>1473.8</c:v>
                </c:pt>
              </c:numCache>
            </c:numRef>
          </c:val>
          <c:extLst>
            <c:ext xmlns:c16="http://schemas.microsoft.com/office/drawing/2014/chart" uri="{C3380CC4-5D6E-409C-BE32-E72D297353CC}">
              <c16:uniqueId val="{00000003-9AA9-40E9-80F7-E5065FA12EE4}"/>
            </c:ext>
          </c:extLst>
        </c:ser>
        <c:dLbls>
          <c:showLegendKey val="0"/>
          <c:showVal val="0"/>
          <c:showCatName val="0"/>
          <c:showSerName val="0"/>
          <c:showPercent val="0"/>
          <c:showBubbleSize val="0"/>
        </c:dLbls>
        <c:gapWidth val="219"/>
        <c:overlap val="-27"/>
        <c:axId val="679597096"/>
        <c:axId val="679612840"/>
      </c:barChart>
      <c:catAx>
        <c:axId val="67959709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ro-RO"/>
                  <a:t>Costuri dolari</a:t>
                </a:r>
              </a:p>
            </c:rich>
          </c:tx>
          <c:layout>
            <c:manualLayout>
              <c:xMode val="edge"/>
              <c:yMode val="edge"/>
              <c:x val="0.48523825146856642"/>
              <c:y val="0.8429468431830636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o-R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o-RO"/>
          </a:p>
        </c:txPr>
        <c:crossAx val="679612840"/>
        <c:crosses val="autoZero"/>
        <c:auto val="1"/>
        <c:lblAlgn val="ctr"/>
        <c:lblOffset val="100"/>
        <c:noMultiLvlLbl val="0"/>
      </c:catAx>
      <c:valAx>
        <c:axId val="679612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ro-RO"/>
                  <a:t>	Preț</a:t>
                </a:r>
              </a:p>
            </c:rich>
          </c:tx>
          <c:layout>
            <c:manualLayout>
              <c:xMode val="edge"/>
              <c:yMode val="edge"/>
              <c:x val="1.984126984126984E-2"/>
              <c:y val="0.36121167546364391"/>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o-R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o-RO"/>
          </a:p>
        </c:txPr>
        <c:crossAx val="679597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o-R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ro-RO"/>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u diapozitiv">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o-RO"/>
              <a:t>Faceți clic pentru a edita stilul de titlu coordonator</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a:t>Faceți clic pentru a edita stilul de subtitlu coordonator</a:t>
            </a:r>
            <a:endParaRPr lang="en-US" dirty="0"/>
          </a:p>
        </p:txBody>
      </p:sp>
      <p:sp>
        <p:nvSpPr>
          <p:cNvPr id="4" name="Date Placeholder 3"/>
          <p:cNvSpPr>
            <a:spLocks noGrp="1"/>
          </p:cNvSpPr>
          <p:nvPr>
            <p:ph type="dt" sz="half" idx="10"/>
          </p:nvPr>
        </p:nvSpPr>
        <p:spPr/>
        <p:txBody>
          <a:bodyPr/>
          <a:lstStyle/>
          <a:p>
            <a:fld id="{89C4115A-8F49-4594-8D4C-1F4A0E1787B8}" type="datetimeFigureOut">
              <a:rPr lang="ro-RO" smtClean="0"/>
              <a:t>21.05.2018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CC09FF0-955D-4855-A886-42701A39B1C7}" type="slidenum">
              <a:rPr lang="ro-RO" smtClean="0"/>
              <a:t>‹#›</a:t>
            </a:fld>
            <a:endParaRPr lang="ro-RO"/>
          </a:p>
        </p:txBody>
      </p:sp>
    </p:spTree>
    <p:extLst>
      <p:ext uri="{BB962C8B-B14F-4D97-AF65-F5344CB8AC3E}">
        <p14:creationId xmlns:p14="http://schemas.microsoft.com/office/powerpoint/2010/main" val="3548235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u și legendă">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Editați stilurile de text coordonator</a:t>
            </a:r>
          </a:p>
        </p:txBody>
      </p:sp>
      <p:sp>
        <p:nvSpPr>
          <p:cNvPr id="4" name="Date Placeholder 3"/>
          <p:cNvSpPr>
            <a:spLocks noGrp="1"/>
          </p:cNvSpPr>
          <p:nvPr>
            <p:ph type="dt" sz="half" idx="10"/>
          </p:nvPr>
        </p:nvSpPr>
        <p:spPr/>
        <p:txBody>
          <a:bodyPr/>
          <a:lstStyle/>
          <a:p>
            <a:fld id="{89C4115A-8F49-4594-8D4C-1F4A0E1787B8}" type="datetimeFigureOut">
              <a:rPr lang="ro-RO" smtClean="0"/>
              <a:t>21.05.2018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CC09FF0-955D-4855-A886-42701A39B1C7}" type="slidenum">
              <a:rPr lang="ro-RO" smtClean="0"/>
              <a:t>‹#›</a:t>
            </a:fld>
            <a:endParaRPr lang="ro-RO"/>
          </a:p>
        </p:txBody>
      </p:sp>
    </p:spTree>
    <p:extLst>
      <p:ext uri="{BB962C8B-B14F-4D97-AF65-F5344CB8AC3E}">
        <p14:creationId xmlns:p14="http://schemas.microsoft.com/office/powerpoint/2010/main" val="1606529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o-RO"/>
              <a:t>Faceți clic pentru a edita stilul de titlu coordonator</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Editați stilurile de text coordonator</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Editați stilurile de text coordonator</a:t>
            </a:r>
          </a:p>
        </p:txBody>
      </p:sp>
      <p:sp>
        <p:nvSpPr>
          <p:cNvPr id="4" name="Date Placeholder 3"/>
          <p:cNvSpPr>
            <a:spLocks noGrp="1"/>
          </p:cNvSpPr>
          <p:nvPr>
            <p:ph type="dt" sz="half" idx="10"/>
          </p:nvPr>
        </p:nvSpPr>
        <p:spPr/>
        <p:txBody>
          <a:bodyPr/>
          <a:lstStyle/>
          <a:p>
            <a:fld id="{89C4115A-8F49-4594-8D4C-1F4A0E1787B8}" type="datetimeFigureOut">
              <a:rPr lang="ro-RO" smtClean="0"/>
              <a:t>21.05.2018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CC09FF0-955D-4855-A886-42701A39B1C7}" type="slidenum">
              <a:rPr lang="ro-RO" smtClean="0"/>
              <a:t>‹#›</a:t>
            </a:fld>
            <a:endParaRPr lang="ro-RO"/>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39614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Editați stilurile de text coordonator</a:t>
            </a:r>
          </a:p>
        </p:txBody>
      </p:sp>
      <p:sp>
        <p:nvSpPr>
          <p:cNvPr id="4" name="Date Placeholder 3"/>
          <p:cNvSpPr>
            <a:spLocks noGrp="1"/>
          </p:cNvSpPr>
          <p:nvPr>
            <p:ph type="dt" sz="half" idx="10"/>
          </p:nvPr>
        </p:nvSpPr>
        <p:spPr/>
        <p:txBody>
          <a:bodyPr/>
          <a:lstStyle/>
          <a:p>
            <a:fld id="{89C4115A-8F49-4594-8D4C-1F4A0E1787B8}" type="datetimeFigureOut">
              <a:rPr lang="ro-RO" smtClean="0"/>
              <a:t>21.05.2018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CC09FF0-955D-4855-A886-42701A39B1C7}" type="slidenum">
              <a:rPr lang="ro-RO" smtClean="0"/>
              <a:t>‹#›</a:t>
            </a:fld>
            <a:endParaRPr lang="ro-RO"/>
          </a:p>
        </p:txBody>
      </p:sp>
    </p:spTree>
    <p:extLst>
      <p:ext uri="{BB962C8B-B14F-4D97-AF65-F5344CB8AC3E}">
        <p14:creationId xmlns:p14="http://schemas.microsoft.com/office/powerpoint/2010/main" val="1604413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o-RO"/>
              <a:t>Faceți clic pentru a edita stilul de titlu coordonator</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Editați stilurile de text coordonator</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Editați stilurile de text coordonator</a:t>
            </a:r>
          </a:p>
        </p:txBody>
      </p:sp>
      <p:sp>
        <p:nvSpPr>
          <p:cNvPr id="4" name="Date Placeholder 3"/>
          <p:cNvSpPr>
            <a:spLocks noGrp="1"/>
          </p:cNvSpPr>
          <p:nvPr>
            <p:ph type="dt" sz="half" idx="10"/>
          </p:nvPr>
        </p:nvSpPr>
        <p:spPr/>
        <p:txBody>
          <a:bodyPr/>
          <a:lstStyle/>
          <a:p>
            <a:fld id="{89C4115A-8F49-4594-8D4C-1F4A0E1787B8}" type="datetimeFigureOut">
              <a:rPr lang="ro-RO" smtClean="0"/>
              <a:t>21.05.2018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CC09FF0-955D-4855-A886-42701A39B1C7}" type="slidenum">
              <a:rPr lang="ro-RO" smtClean="0"/>
              <a:t>‹#›</a:t>
            </a:fld>
            <a:endParaRPr lang="ro-RO"/>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68722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devărat sau fals">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o-RO"/>
              <a:t>Faceți clic pentru a edita stilul de titlu coordonator</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Editați stilurile de text coordonator</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Editați stilurile de text coordonator</a:t>
            </a:r>
          </a:p>
        </p:txBody>
      </p:sp>
      <p:sp>
        <p:nvSpPr>
          <p:cNvPr id="4" name="Date Placeholder 3"/>
          <p:cNvSpPr>
            <a:spLocks noGrp="1"/>
          </p:cNvSpPr>
          <p:nvPr>
            <p:ph type="dt" sz="half" idx="10"/>
          </p:nvPr>
        </p:nvSpPr>
        <p:spPr/>
        <p:txBody>
          <a:bodyPr/>
          <a:lstStyle/>
          <a:p>
            <a:fld id="{89C4115A-8F49-4594-8D4C-1F4A0E1787B8}" type="datetimeFigureOut">
              <a:rPr lang="ro-RO" smtClean="0"/>
              <a:t>21.05.2018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CC09FF0-955D-4855-A886-42701A39B1C7}" type="slidenum">
              <a:rPr lang="ro-RO" smtClean="0"/>
              <a:t>‹#›</a:t>
            </a:fld>
            <a:endParaRPr lang="ro-RO"/>
          </a:p>
        </p:txBody>
      </p:sp>
    </p:spTree>
    <p:extLst>
      <p:ext uri="{BB962C8B-B14F-4D97-AF65-F5344CB8AC3E}">
        <p14:creationId xmlns:p14="http://schemas.microsoft.com/office/powerpoint/2010/main" val="960098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89C4115A-8F49-4594-8D4C-1F4A0E1787B8}" type="datetimeFigureOut">
              <a:rPr lang="ro-RO" smtClean="0"/>
              <a:t>21.05.2018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CC09FF0-955D-4855-A886-42701A39B1C7}" type="slidenum">
              <a:rPr lang="ro-RO" smtClean="0"/>
              <a:t>‹#›</a:t>
            </a:fld>
            <a:endParaRPr lang="ro-RO"/>
          </a:p>
        </p:txBody>
      </p:sp>
    </p:spTree>
    <p:extLst>
      <p:ext uri="{BB962C8B-B14F-4D97-AF65-F5344CB8AC3E}">
        <p14:creationId xmlns:p14="http://schemas.microsoft.com/office/powerpoint/2010/main" val="3046925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89C4115A-8F49-4594-8D4C-1F4A0E1787B8}" type="datetimeFigureOut">
              <a:rPr lang="ro-RO" smtClean="0"/>
              <a:t>21.05.2018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CC09FF0-955D-4855-A886-42701A39B1C7}" type="slidenum">
              <a:rPr lang="ro-RO" smtClean="0"/>
              <a:t>‹#›</a:t>
            </a:fld>
            <a:endParaRPr lang="ro-RO"/>
          </a:p>
        </p:txBody>
      </p:sp>
    </p:spTree>
    <p:extLst>
      <p:ext uri="{BB962C8B-B14F-4D97-AF65-F5344CB8AC3E}">
        <p14:creationId xmlns:p14="http://schemas.microsoft.com/office/powerpoint/2010/main" val="3186044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o-RO"/>
              <a:t>Faceți clic pentru a edita stilul de titlu coordonator</a:t>
            </a:r>
            <a:endParaRPr lang="en-US" dirty="0"/>
          </a:p>
        </p:txBody>
      </p:sp>
      <p:sp>
        <p:nvSpPr>
          <p:cNvPr id="3" name="Content Placeholder 2"/>
          <p:cNvSpPr>
            <a:spLocks noGrp="1"/>
          </p:cNvSpPr>
          <p:nvPr>
            <p:ph idx="1"/>
          </p:nvPr>
        </p:nvSpPr>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89C4115A-8F49-4594-8D4C-1F4A0E1787B8}" type="datetimeFigureOut">
              <a:rPr lang="ro-RO" smtClean="0"/>
              <a:t>21.05.2018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CC09FF0-955D-4855-A886-42701A39B1C7}" type="slidenum">
              <a:rPr lang="ro-RO" smtClean="0"/>
              <a:t>‹#›</a:t>
            </a:fld>
            <a:endParaRPr lang="ro-RO"/>
          </a:p>
        </p:txBody>
      </p:sp>
    </p:spTree>
    <p:extLst>
      <p:ext uri="{BB962C8B-B14F-4D97-AF65-F5344CB8AC3E}">
        <p14:creationId xmlns:p14="http://schemas.microsoft.com/office/powerpoint/2010/main" val="1419445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Editați stilurile de text coordonator</a:t>
            </a:r>
          </a:p>
        </p:txBody>
      </p:sp>
      <p:sp>
        <p:nvSpPr>
          <p:cNvPr id="4" name="Date Placeholder 3"/>
          <p:cNvSpPr>
            <a:spLocks noGrp="1"/>
          </p:cNvSpPr>
          <p:nvPr>
            <p:ph type="dt" sz="half" idx="10"/>
          </p:nvPr>
        </p:nvSpPr>
        <p:spPr/>
        <p:txBody>
          <a:bodyPr/>
          <a:lstStyle/>
          <a:p>
            <a:fld id="{89C4115A-8F49-4594-8D4C-1F4A0E1787B8}" type="datetimeFigureOut">
              <a:rPr lang="ro-RO" smtClean="0"/>
              <a:t>21.05.2018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CC09FF0-955D-4855-A886-42701A39B1C7}" type="slidenum">
              <a:rPr lang="ro-RO" smtClean="0"/>
              <a:t>‹#›</a:t>
            </a:fld>
            <a:endParaRPr lang="ro-RO"/>
          </a:p>
        </p:txBody>
      </p:sp>
    </p:spTree>
    <p:extLst>
      <p:ext uri="{BB962C8B-B14F-4D97-AF65-F5344CB8AC3E}">
        <p14:creationId xmlns:p14="http://schemas.microsoft.com/office/powerpoint/2010/main" val="1830942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p:txBody>
          <a:bodyPr/>
          <a:lstStyle/>
          <a:p>
            <a:fld id="{89C4115A-8F49-4594-8D4C-1F4A0E1787B8}" type="datetimeFigureOut">
              <a:rPr lang="ro-RO" smtClean="0"/>
              <a:t>21.05.2018</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ACC09FF0-955D-4855-A886-42701A39B1C7}" type="slidenum">
              <a:rPr lang="ro-RO" smtClean="0"/>
              <a:t>‹#›</a:t>
            </a:fld>
            <a:endParaRPr lang="ro-RO"/>
          </a:p>
        </p:txBody>
      </p:sp>
    </p:spTree>
    <p:extLst>
      <p:ext uri="{BB962C8B-B14F-4D97-AF65-F5344CB8AC3E}">
        <p14:creationId xmlns:p14="http://schemas.microsoft.com/office/powerpoint/2010/main" val="3145407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89C4115A-8F49-4594-8D4C-1F4A0E1787B8}" type="datetimeFigureOut">
              <a:rPr lang="ro-RO" smtClean="0"/>
              <a:t>21.05.2018</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ACC09FF0-955D-4855-A886-42701A39B1C7}" type="slidenum">
              <a:rPr lang="ro-RO" smtClean="0"/>
              <a:t>‹#›</a:t>
            </a:fld>
            <a:endParaRPr lang="ro-RO"/>
          </a:p>
        </p:txBody>
      </p:sp>
    </p:spTree>
    <p:extLst>
      <p:ext uri="{BB962C8B-B14F-4D97-AF65-F5344CB8AC3E}">
        <p14:creationId xmlns:p14="http://schemas.microsoft.com/office/powerpoint/2010/main" val="3066983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o-RO"/>
              <a:t>Faceți clic pentru a edita stilul de titlu coordonator</a:t>
            </a:r>
            <a:endParaRPr lang="en-US" dirty="0"/>
          </a:p>
        </p:txBody>
      </p:sp>
      <p:sp>
        <p:nvSpPr>
          <p:cNvPr id="3" name="Date Placeholder 2"/>
          <p:cNvSpPr>
            <a:spLocks noGrp="1"/>
          </p:cNvSpPr>
          <p:nvPr>
            <p:ph type="dt" sz="half" idx="10"/>
          </p:nvPr>
        </p:nvSpPr>
        <p:spPr/>
        <p:txBody>
          <a:bodyPr/>
          <a:lstStyle/>
          <a:p>
            <a:fld id="{89C4115A-8F49-4594-8D4C-1F4A0E1787B8}" type="datetimeFigureOut">
              <a:rPr lang="ro-RO" smtClean="0"/>
              <a:t>21.05.2018</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ACC09FF0-955D-4855-A886-42701A39B1C7}" type="slidenum">
              <a:rPr lang="ro-RO" smtClean="0"/>
              <a:t>‹#›</a:t>
            </a:fld>
            <a:endParaRPr lang="ro-RO"/>
          </a:p>
        </p:txBody>
      </p:sp>
    </p:spTree>
    <p:extLst>
      <p:ext uri="{BB962C8B-B14F-4D97-AF65-F5344CB8AC3E}">
        <p14:creationId xmlns:p14="http://schemas.microsoft.com/office/powerpoint/2010/main" val="2668971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4115A-8F49-4594-8D4C-1F4A0E1787B8}" type="datetimeFigureOut">
              <a:rPr lang="ro-RO" smtClean="0"/>
              <a:t>21.05.2018</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ACC09FF0-955D-4855-A886-42701A39B1C7}" type="slidenum">
              <a:rPr lang="ro-RO" smtClean="0"/>
              <a:t>‹#›</a:t>
            </a:fld>
            <a:endParaRPr lang="ro-RO"/>
          </a:p>
        </p:txBody>
      </p:sp>
    </p:spTree>
    <p:extLst>
      <p:ext uri="{BB962C8B-B14F-4D97-AF65-F5344CB8AC3E}">
        <p14:creationId xmlns:p14="http://schemas.microsoft.com/office/powerpoint/2010/main" val="2380462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o-RO"/>
              <a:t>Faceți clic pentru a edita stilul de titlu coordonator</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o-RO"/>
              <a:t>Editați stilurile de text coordonator</a:t>
            </a:r>
          </a:p>
        </p:txBody>
      </p:sp>
      <p:sp>
        <p:nvSpPr>
          <p:cNvPr id="5" name="Date Placeholder 4"/>
          <p:cNvSpPr>
            <a:spLocks noGrp="1"/>
          </p:cNvSpPr>
          <p:nvPr>
            <p:ph type="dt" sz="half" idx="10"/>
          </p:nvPr>
        </p:nvSpPr>
        <p:spPr/>
        <p:txBody>
          <a:bodyPr/>
          <a:lstStyle/>
          <a:p>
            <a:fld id="{89C4115A-8F49-4594-8D4C-1F4A0E1787B8}" type="datetimeFigureOut">
              <a:rPr lang="ro-RO" smtClean="0"/>
              <a:t>21.05.2018</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ACC09FF0-955D-4855-A886-42701A39B1C7}" type="slidenum">
              <a:rPr lang="ro-RO" smtClean="0"/>
              <a:t>‹#›</a:t>
            </a:fld>
            <a:endParaRPr lang="ro-RO"/>
          </a:p>
        </p:txBody>
      </p:sp>
    </p:spTree>
    <p:extLst>
      <p:ext uri="{BB962C8B-B14F-4D97-AF65-F5344CB8AC3E}">
        <p14:creationId xmlns:p14="http://schemas.microsoft.com/office/powerpoint/2010/main" val="2382672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Editați stilurile de text coordonator</a:t>
            </a:r>
          </a:p>
        </p:txBody>
      </p:sp>
      <p:sp>
        <p:nvSpPr>
          <p:cNvPr id="5" name="Date Placeholder 4"/>
          <p:cNvSpPr>
            <a:spLocks noGrp="1"/>
          </p:cNvSpPr>
          <p:nvPr>
            <p:ph type="dt" sz="half" idx="10"/>
          </p:nvPr>
        </p:nvSpPr>
        <p:spPr/>
        <p:txBody>
          <a:bodyPr/>
          <a:lstStyle/>
          <a:p>
            <a:fld id="{89C4115A-8F49-4594-8D4C-1F4A0E1787B8}" type="datetimeFigureOut">
              <a:rPr lang="ro-RO" smtClean="0"/>
              <a:t>21.05.2018</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ACC09FF0-955D-4855-A886-42701A39B1C7}" type="slidenum">
              <a:rPr lang="ro-RO" smtClean="0"/>
              <a:t>‹#›</a:t>
            </a:fld>
            <a:endParaRPr lang="ro-RO"/>
          </a:p>
        </p:txBody>
      </p:sp>
    </p:spTree>
    <p:extLst>
      <p:ext uri="{BB962C8B-B14F-4D97-AF65-F5344CB8AC3E}">
        <p14:creationId xmlns:p14="http://schemas.microsoft.com/office/powerpoint/2010/main" val="53978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9C4115A-8F49-4594-8D4C-1F4A0E1787B8}" type="datetimeFigureOut">
              <a:rPr lang="ro-RO" smtClean="0"/>
              <a:t>21.05.2018</a:t>
            </a:fld>
            <a:endParaRPr lang="ro-RO"/>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CC09FF0-955D-4855-A886-42701A39B1C7}" type="slidenum">
              <a:rPr lang="ro-RO" smtClean="0"/>
              <a:t>‹#›</a:t>
            </a:fld>
            <a:endParaRPr lang="ro-RO"/>
          </a:p>
        </p:txBody>
      </p:sp>
    </p:spTree>
    <p:extLst>
      <p:ext uri="{BB962C8B-B14F-4D97-AF65-F5344CB8AC3E}">
        <p14:creationId xmlns:p14="http://schemas.microsoft.com/office/powerpoint/2010/main" val="10910729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phys.org/" TargetMode="External"/><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www.himb.hawaii.edu/ReefPredator/Business%20Card%20Tag.html"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atstrack.com/animal-class.html"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ABA46C5-4AFC-4A85-B6E1-2B068F5C7BDA}"/>
              </a:ext>
            </a:extLst>
          </p:cNvPr>
          <p:cNvSpPr>
            <a:spLocks noGrp="1"/>
          </p:cNvSpPr>
          <p:nvPr>
            <p:ph type="ctrTitle"/>
          </p:nvPr>
        </p:nvSpPr>
        <p:spPr>
          <a:xfrm>
            <a:off x="1163443" y="1628078"/>
            <a:ext cx="8950713" cy="1059365"/>
          </a:xfrm>
        </p:spPr>
        <p:txBody>
          <a:bodyPr>
            <a:noAutofit/>
          </a:bodyPr>
          <a:lstStyle/>
          <a:p>
            <a:pPr algn="ctr"/>
            <a:r>
              <a:rPr lang="ro-RO" sz="2800" b="1" dirty="0">
                <a:solidFill>
                  <a:schemeClr val="tx1"/>
                </a:solidFill>
              </a:rPr>
              <a:t>Tehnologii și furnizori de echipamente pentru investigarea speciilor cu mobilitate ridicată</a:t>
            </a:r>
          </a:p>
        </p:txBody>
      </p:sp>
      <p:sp>
        <p:nvSpPr>
          <p:cNvPr id="3" name="Subtitlu 2">
            <a:extLst>
              <a:ext uri="{FF2B5EF4-FFF2-40B4-BE49-F238E27FC236}">
                <a16:creationId xmlns:a16="http://schemas.microsoft.com/office/drawing/2014/main" id="{BBD0B6F4-B7FC-492A-BAC9-7F5CA20E80E1}"/>
              </a:ext>
            </a:extLst>
          </p:cNvPr>
          <p:cNvSpPr>
            <a:spLocks noGrp="1"/>
          </p:cNvSpPr>
          <p:nvPr>
            <p:ph type="subTitle" idx="1"/>
          </p:nvPr>
        </p:nvSpPr>
        <p:spPr>
          <a:xfrm>
            <a:off x="3623915" y="3429000"/>
            <a:ext cx="3806283" cy="815413"/>
          </a:xfrm>
        </p:spPr>
        <p:txBody>
          <a:bodyPr>
            <a:normAutofit/>
          </a:bodyPr>
          <a:lstStyle/>
          <a:p>
            <a:pPr algn="ctr"/>
            <a:r>
              <a:rPr lang="ro-RO" dirty="0">
                <a:solidFill>
                  <a:schemeClr val="tx1"/>
                </a:solidFill>
              </a:rPr>
              <a:t>Cristian Ionuț Moale</a:t>
            </a:r>
          </a:p>
          <a:p>
            <a:pPr algn="ctr"/>
            <a:r>
              <a:rPr lang="ro-RO" dirty="0">
                <a:solidFill>
                  <a:schemeClr val="tx1"/>
                </a:solidFill>
              </a:rPr>
              <a:t>S.C. MULTIDIMENSION S.R.L</a:t>
            </a:r>
          </a:p>
        </p:txBody>
      </p:sp>
      <p:pic>
        <p:nvPicPr>
          <p:cNvPr id="4" name="Imagine 3">
            <a:extLst>
              <a:ext uri="{FF2B5EF4-FFF2-40B4-BE49-F238E27FC236}">
                <a16:creationId xmlns:a16="http://schemas.microsoft.com/office/drawing/2014/main" id="{C751CBD2-F6B3-4BFB-891D-3115AF5E7078}"/>
              </a:ext>
            </a:extLst>
          </p:cNvPr>
          <p:cNvPicPr>
            <a:picLocks noChangeAspect="1"/>
          </p:cNvPicPr>
          <p:nvPr/>
        </p:nvPicPr>
        <p:blipFill>
          <a:blip r:embed="rId2"/>
          <a:stretch>
            <a:fillRect/>
          </a:stretch>
        </p:blipFill>
        <p:spPr>
          <a:xfrm>
            <a:off x="8146967" y="0"/>
            <a:ext cx="4045033" cy="656707"/>
          </a:xfrm>
          <a:prstGeom prst="rect">
            <a:avLst/>
          </a:prstGeom>
        </p:spPr>
      </p:pic>
      <p:pic>
        <p:nvPicPr>
          <p:cNvPr id="7" name="Imagine 6">
            <a:extLst>
              <a:ext uri="{FF2B5EF4-FFF2-40B4-BE49-F238E27FC236}">
                <a16:creationId xmlns:a16="http://schemas.microsoft.com/office/drawing/2014/main" id="{E25D72EB-E649-4240-A1AB-CBE10D6120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165" y="328353"/>
            <a:ext cx="2571750" cy="609600"/>
          </a:xfrm>
          <a:prstGeom prst="rect">
            <a:avLst/>
          </a:prstGeom>
        </p:spPr>
      </p:pic>
    </p:spTree>
    <p:extLst>
      <p:ext uri="{BB962C8B-B14F-4D97-AF65-F5344CB8AC3E}">
        <p14:creationId xmlns:p14="http://schemas.microsoft.com/office/powerpoint/2010/main" val="2928759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962EC6D3-ACB5-48C8-A45B-C5E6CDFC82BA}"/>
              </a:ext>
            </a:extLst>
          </p:cNvPr>
          <p:cNvGraphicFramePr>
            <a:graphicFrameLocks noGrp="1"/>
          </p:cNvGraphicFramePr>
          <p:nvPr>
            <p:extLst>
              <p:ext uri="{D42A27DB-BD31-4B8C-83A1-F6EECF244321}">
                <p14:modId xmlns:p14="http://schemas.microsoft.com/office/powerpoint/2010/main" val="1439923494"/>
              </p:ext>
            </p:extLst>
          </p:nvPr>
        </p:nvGraphicFramePr>
        <p:xfrm>
          <a:off x="392084" y="242398"/>
          <a:ext cx="10268482" cy="4104771"/>
        </p:xfrm>
        <a:graphic>
          <a:graphicData uri="http://schemas.openxmlformats.org/drawingml/2006/table">
            <a:tbl>
              <a:tblPr/>
              <a:tblGrid>
                <a:gridCol w="1871614">
                  <a:extLst>
                    <a:ext uri="{9D8B030D-6E8A-4147-A177-3AD203B41FA5}">
                      <a16:colId xmlns:a16="http://schemas.microsoft.com/office/drawing/2014/main" val="3265845436"/>
                    </a:ext>
                  </a:extLst>
                </a:gridCol>
                <a:gridCol w="1996068">
                  <a:extLst>
                    <a:ext uri="{9D8B030D-6E8A-4147-A177-3AD203B41FA5}">
                      <a16:colId xmlns:a16="http://schemas.microsoft.com/office/drawing/2014/main" val="2118975524"/>
                    </a:ext>
                  </a:extLst>
                </a:gridCol>
                <a:gridCol w="4800518">
                  <a:extLst>
                    <a:ext uri="{9D8B030D-6E8A-4147-A177-3AD203B41FA5}">
                      <a16:colId xmlns:a16="http://schemas.microsoft.com/office/drawing/2014/main" val="133785888"/>
                    </a:ext>
                  </a:extLst>
                </a:gridCol>
                <a:gridCol w="1600282">
                  <a:extLst>
                    <a:ext uri="{9D8B030D-6E8A-4147-A177-3AD203B41FA5}">
                      <a16:colId xmlns:a16="http://schemas.microsoft.com/office/drawing/2014/main" val="601032206"/>
                    </a:ext>
                  </a:extLst>
                </a:gridCol>
              </a:tblGrid>
              <a:tr h="149920">
                <a:tc>
                  <a:txBody>
                    <a:bodyPr/>
                    <a:lstStyle/>
                    <a:p>
                      <a:pPr algn="ctr" fontAlgn="b"/>
                      <a:r>
                        <a:rPr lang="ro-RO" sz="1200" b="1" i="0" u="none" strike="noStrike">
                          <a:solidFill>
                            <a:srgbClr val="000000"/>
                          </a:solidFill>
                          <a:effectLst/>
                          <a:latin typeface="Calibri" panose="020F0502020204030204" pitchFamily="34" charset="0"/>
                        </a:rPr>
                        <a:t>Categorii (dispozitive de localizare)</a:t>
                      </a:r>
                    </a:p>
                  </a:txBody>
                  <a:tcPr marL="7496" marR="7496" marT="7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1" i="0" u="none" strike="noStrike">
                          <a:solidFill>
                            <a:srgbClr val="000000"/>
                          </a:solidFill>
                          <a:effectLst/>
                          <a:latin typeface="Calibri" panose="020F0502020204030204" pitchFamily="34" charset="0"/>
                        </a:rPr>
                        <a:t>Tip localizare</a:t>
                      </a:r>
                    </a:p>
                  </a:txBody>
                  <a:tcPr marL="7496" marR="7496" marT="7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1" i="0" u="none" strike="noStrike" dirty="0">
                          <a:solidFill>
                            <a:srgbClr val="000000"/>
                          </a:solidFill>
                          <a:effectLst/>
                          <a:latin typeface="Calibri" panose="020F0502020204030204" pitchFamily="34" charset="0"/>
                        </a:rPr>
                        <a:t>Modalitate </a:t>
                      </a:r>
                      <a:r>
                        <a:rPr lang="ro-RO" sz="1200" b="1" i="0" u="none" strike="noStrike" dirty="0" err="1">
                          <a:solidFill>
                            <a:srgbClr val="000000"/>
                          </a:solidFill>
                          <a:effectLst/>
                          <a:latin typeface="Calibri" panose="020F0502020204030204" pitchFamily="34" charset="0"/>
                        </a:rPr>
                        <a:t>receptionare</a:t>
                      </a:r>
                      <a:endParaRPr lang="ro-RO" sz="1200" b="1" i="0" u="none" strike="noStrike" dirty="0">
                        <a:solidFill>
                          <a:srgbClr val="000000"/>
                        </a:solidFill>
                        <a:effectLst/>
                        <a:latin typeface="Calibri" panose="020F0502020204030204" pitchFamily="34" charset="0"/>
                      </a:endParaRPr>
                    </a:p>
                  </a:txBody>
                  <a:tcPr marL="7496" marR="7496" marT="7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1" i="0" u="none" strike="noStrike">
                          <a:solidFill>
                            <a:srgbClr val="000000"/>
                          </a:solidFill>
                          <a:effectLst/>
                          <a:latin typeface="Calibri" panose="020F0502020204030204" pitchFamily="34" charset="0"/>
                        </a:rPr>
                        <a:t>Grupuri de specii țintă</a:t>
                      </a:r>
                    </a:p>
                  </a:txBody>
                  <a:tcPr marL="7496" marR="7496" marT="7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8710200"/>
                  </a:ext>
                </a:extLst>
              </a:tr>
              <a:tr h="931005">
                <a:tc rowSpan="4">
                  <a:txBody>
                    <a:bodyPr/>
                    <a:lstStyle/>
                    <a:p>
                      <a:pPr algn="ctr" fontAlgn="ctr"/>
                      <a:r>
                        <a:rPr lang="ro-RO" sz="1200" b="0" i="0" u="none" strike="noStrike">
                          <a:solidFill>
                            <a:srgbClr val="000000"/>
                          </a:solidFill>
                          <a:effectLst/>
                          <a:latin typeface="Calibri" panose="020F0502020204030204" pitchFamily="34" charset="0"/>
                        </a:rPr>
                        <a:t>VHF Radio: Sensor Transmitters </a:t>
                      </a:r>
                    </a:p>
                  </a:txBody>
                  <a:tcPr marL="7496" marR="7496" marT="7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0" i="0" u="none" strike="noStrike">
                          <a:solidFill>
                            <a:srgbClr val="000000"/>
                          </a:solidFill>
                          <a:effectLst/>
                          <a:latin typeface="Calibri" panose="020F0502020204030204" pitchFamily="34" charset="0"/>
                        </a:rPr>
                        <a:t>Sistem de telemetrie acustic</a:t>
                      </a:r>
                    </a:p>
                  </a:txBody>
                  <a:tcPr marL="7496" marR="7496" marT="7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0" i="0" u="none" strike="noStrike" dirty="0">
                          <a:solidFill>
                            <a:srgbClr val="000000"/>
                          </a:solidFill>
                          <a:effectLst/>
                          <a:latin typeface="Calibri" panose="020F0502020204030204" pitchFamily="34" charset="0"/>
                        </a:rPr>
                        <a:t>Transmițătorul </a:t>
                      </a:r>
                      <a:r>
                        <a:rPr lang="ro-RO" sz="1200" b="0" i="0" u="none" strike="noStrike" dirty="0" err="1">
                          <a:solidFill>
                            <a:srgbClr val="000000"/>
                          </a:solidFill>
                          <a:effectLst/>
                          <a:latin typeface="Calibri" panose="020F0502020204030204" pitchFamily="34" charset="0"/>
                        </a:rPr>
                        <a:t>Lotek</a:t>
                      </a:r>
                      <a:r>
                        <a:rPr lang="ro-RO" sz="1200" b="0" i="0" u="none" strike="noStrike" dirty="0">
                          <a:solidFill>
                            <a:srgbClr val="000000"/>
                          </a:solidFill>
                          <a:effectLst/>
                          <a:latin typeface="Calibri" panose="020F0502020204030204" pitchFamily="34" charset="0"/>
                        </a:rPr>
                        <a:t> JSATS AMT este compatibil cu sistemele de recepție JSATS și utilizează un sistem de codare </a:t>
                      </a:r>
                      <a:r>
                        <a:rPr lang="ro-RO" sz="1200" b="0" i="0" u="none" strike="noStrike" dirty="0" err="1">
                          <a:solidFill>
                            <a:srgbClr val="000000"/>
                          </a:solidFill>
                          <a:effectLst/>
                          <a:latin typeface="Calibri" panose="020F0502020204030204" pitchFamily="34" charset="0"/>
                        </a:rPr>
                        <a:t>Binary</a:t>
                      </a:r>
                      <a:r>
                        <a:rPr lang="ro-RO" sz="1200" b="0" i="0" u="none" strike="noStrike" dirty="0">
                          <a:solidFill>
                            <a:srgbClr val="000000"/>
                          </a:solidFill>
                          <a:effectLst/>
                          <a:latin typeface="Calibri" panose="020F0502020204030204" pitchFamily="34" charset="0"/>
                        </a:rPr>
                        <a:t> </a:t>
                      </a:r>
                      <a:r>
                        <a:rPr lang="ro-RO" sz="1200" b="0" i="0" u="none" strike="noStrike" dirty="0" err="1">
                          <a:solidFill>
                            <a:srgbClr val="000000"/>
                          </a:solidFill>
                          <a:effectLst/>
                          <a:latin typeface="Calibri" panose="020F0502020204030204" pitchFamily="34" charset="0"/>
                        </a:rPr>
                        <a:t>Phase</a:t>
                      </a:r>
                      <a:r>
                        <a:rPr lang="ro-RO" sz="1200" b="0" i="0" u="none" strike="noStrike" dirty="0">
                          <a:solidFill>
                            <a:srgbClr val="000000"/>
                          </a:solidFill>
                          <a:effectLst/>
                          <a:latin typeface="Calibri" panose="020F0502020204030204" pitchFamily="34" charset="0"/>
                        </a:rPr>
                        <a:t> </a:t>
                      </a:r>
                      <a:r>
                        <a:rPr lang="ro-RO" sz="1200" b="0" i="0" u="none" strike="noStrike" dirty="0" err="1">
                          <a:solidFill>
                            <a:srgbClr val="000000"/>
                          </a:solidFill>
                          <a:effectLst/>
                          <a:latin typeface="Calibri" panose="020F0502020204030204" pitchFamily="34" charset="0"/>
                        </a:rPr>
                        <a:t>Shift</a:t>
                      </a:r>
                      <a:r>
                        <a:rPr lang="ro-RO" sz="1200" b="0" i="0" u="none" strike="noStrike" dirty="0">
                          <a:solidFill>
                            <a:srgbClr val="000000"/>
                          </a:solidFill>
                          <a:effectLst/>
                          <a:latin typeface="Calibri" panose="020F0502020204030204" pitchFamily="34" charset="0"/>
                        </a:rPr>
                        <a:t> </a:t>
                      </a:r>
                      <a:r>
                        <a:rPr lang="ro-RO" sz="1200" b="0" i="0" u="none" strike="noStrike" dirty="0" err="1">
                          <a:solidFill>
                            <a:srgbClr val="000000"/>
                          </a:solidFill>
                          <a:effectLst/>
                          <a:latin typeface="Calibri" panose="020F0502020204030204" pitchFamily="34" charset="0"/>
                        </a:rPr>
                        <a:t>Keying</a:t>
                      </a:r>
                      <a:r>
                        <a:rPr lang="ro-RO" sz="1200" b="0" i="0" u="none" strike="noStrike" dirty="0">
                          <a:solidFill>
                            <a:srgbClr val="000000"/>
                          </a:solidFill>
                          <a:effectLst/>
                          <a:latin typeface="Calibri" panose="020F0502020204030204" pitchFamily="34" charset="0"/>
                        </a:rPr>
                        <a:t> (BPSK) care permite efectuarea a zeci de mii de ID-uri unice pe o singură frecvență acustică.</a:t>
                      </a:r>
                    </a:p>
                  </a:txBody>
                  <a:tcPr marL="7496" marR="7496" marT="7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0" i="0" u="none" strike="noStrike">
                          <a:solidFill>
                            <a:srgbClr val="000000"/>
                          </a:solidFill>
                          <a:effectLst/>
                          <a:latin typeface="Calibri" panose="020F0502020204030204" pitchFamily="34" charset="0"/>
                        </a:rPr>
                        <a:t>Pe specii de somon</a:t>
                      </a:r>
                    </a:p>
                  </a:txBody>
                  <a:tcPr marL="7496" marR="7496" marT="7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1333600"/>
                  </a:ext>
                </a:extLst>
              </a:tr>
              <a:tr h="535215">
                <a:tc vMerge="1">
                  <a:txBody>
                    <a:bodyPr/>
                    <a:lstStyle/>
                    <a:p>
                      <a:endParaRPr lang="ro-RO"/>
                    </a:p>
                  </a:txBody>
                  <a:tcPr/>
                </a:tc>
                <a:tc>
                  <a:txBody>
                    <a:bodyPr/>
                    <a:lstStyle/>
                    <a:p>
                      <a:pPr algn="ctr" fontAlgn="b"/>
                      <a:r>
                        <a:rPr lang="ro-RO" sz="1200" b="0" i="0" u="none" strike="noStrike" dirty="0">
                          <a:solidFill>
                            <a:srgbClr val="000000"/>
                          </a:solidFill>
                          <a:effectLst/>
                          <a:latin typeface="Calibri" panose="020F0502020204030204" pitchFamily="34" charset="0"/>
                        </a:rPr>
                        <a:t>Transmitere unde acustice, cu codificare CDMA</a:t>
                      </a:r>
                    </a:p>
                  </a:txBody>
                  <a:tcPr marL="7496" marR="7496" marT="7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0" i="0" u="none" strike="noStrike">
                          <a:solidFill>
                            <a:srgbClr val="000000"/>
                          </a:solidFill>
                          <a:effectLst/>
                          <a:latin typeface="Calibri" panose="020F0502020204030204" pitchFamily="34" charset="0"/>
                        </a:rPr>
                        <a:t>Beneficiile acestui sistem includ suport pentru zeci de mii de coduri unice de identificare care funcționează pe o singură frecvență acustică.</a:t>
                      </a:r>
                    </a:p>
                  </a:txBody>
                  <a:tcPr marL="7496" marR="7496" marT="7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0" i="0" u="none" strike="noStrike">
                          <a:solidFill>
                            <a:srgbClr val="000000"/>
                          </a:solidFill>
                          <a:effectLst/>
                          <a:latin typeface="Calibri" panose="020F0502020204030204" pitchFamily="34" charset="0"/>
                        </a:rPr>
                        <a:t>Pe specii de somon</a:t>
                      </a:r>
                    </a:p>
                  </a:txBody>
                  <a:tcPr marL="7496" marR="7496" marT="7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330335"/>
                  </a:ext>
                </a:extLst>
              </a:tr>
              <a:tr h="1062935">
                <a:tc vMerge="1">
                  <a:txBody>
                    <a:bodyPr/>
                    <a:lstStyle/>
                    <a:p>
                      <a:endParaRPr lang="ro-RO"/>
                    </a:p>
                  </a:txBody>
                  <a:tcPr/>
                </a:tc>
                <a:tc>
                  <a:txBody>
                    <a:bodyPr/>
                    <a:lstStyle/>
                    <a:p>
                      <a:pPr algn="ctr" fontAlgn="b"/>
                      <a:r>
                        <a:rPr lang="ro-RO" sz="1200" b="0" i="0" u="none" strike="noStrike">
                          <a:solidFill>
                            <a:srgbClr val="000000"/>
                          </a:solidFill>
                          <a:effectLst/>
                          <a:latin typeface="Calibri" panose="020F0502020204030204" pitchFamily="34" charset="0"/>
                        </a:rPr>
                        <a:t>Transmitere unde radio </a:t>
                      </a:r>
                    </a:p>
                  </a:txBody>
                  <a:tcPr marL="7496" marR="7496" marT="7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0" i="0" u="none" strike="noStrike">
                          <a:solidFill>
                            <a:srgbClr val="000000"/>
                          </a:solidFill>
                          <a:effectLst/>
                          <a:latin typeface="Calibri" panose="020F0502020204030204" pitchFamily="34" charset="0"/>
                        </a:rPr>
                        <a:t>Sistemul de biotelemetrie din aceste dispozitive este conceput pentru a obține, transmite și înregistra electromiogramele(EMG-uri) produse în urma activității musculare a peștilor de înot liber ca indicatori cantitativi ai activității peștilor atât în laborator cât și în teren,</a:t>
                      </a:r>
                    </a:p>
                  </a:txBody>
                  <a:tcPr marL="7496" marR="7496" marT="7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0" i="0" u="none" strike="noStrike">
                          <a:solidFill>
                            <a:srgbClr val="000000"/>
                          </a:solidFill>
                          <a:effectLst/>
                          <a:latin typeface="Calibri" panose="020F0502020204030204" pitchFamily="34" charset="0"/>
                        </a:rPr>
                        <a:t>Pe pești (în interior sau la exterior), pe păsări sau lilieci</a:t>
                      </a:r>
                    </a:p>
                  </a:txBody>
                  <a:tcPr marL="7496" marR="7496" marT="7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5365344"/>
                  </a:ext>
                </a:extLst>
              </a:tr>
              <a:tr h="667145">
                <a:tc vMerge="1">
                  <a:txBody>
                    <a:bodyPr/>
                    <a:lstStyle/>
                    <a:p>
                      <a:endParaRPr lang="ro-RO"/>
                    </a:p>
                  </a:txBody>
                  <a:tcPr/>
                </a:tc>
                <a:tc>
                  <a:txBody>
                    <a:bodyPr/>
                    <a:lstStyle/>
                    <a:p>
                      <a:pPr algn="ctr" fontAlgn="b"/>
                      <a:r>
                        <a:rPr lang="ro-RO" sz="1200" b="0" i="0" u="none" strike="noStrike">
                          <a:solidFill>
                            <a:srgbClr val="000000"/>
                          </a:solidFill>
                          <a:effectLst/>
                          <a:latin typeface="Calibri" panose="020F0502020204030204" pitchFamily="34" charset="0"/>
                        </a:rPr>
                        <a:t>Transmitere unde radio codate</a:t>
                      </a:r>
                    </a:p>
                  </a:txBody>
                  <a:tcPr marL="7496" marR="7496" marT="7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0" i="0" u="none" strike="noStrike">
                          <a:solidFill>
                            <a:srgbClr val="000000"/>
                          </a:solidFill>
                          <a:effectLst/>
                          <a:latin typeface="Calibri" panose="020F0502020204030204" pitchFamily="34" charset="0"/>
                        </a:rPr>
                        <a:t>Transmițătoarele cu senzor codat de la Lotek permit identificarea mai multor etichete unice pe o singură frecvență, reducând astfel timpul de scanare și potențialul unor detectări ratate</a:t>
                      </a:r>
                    </a:p>
                  </a:txBody>
                  <a:tcPr marL="7496" marR="7496" marT="7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0" i="0" u="none" strike="noStrike">
                          <a:solidFill>
                            <a:srgbClr val="000000"/>
                          </a:solidFill>
                          <a:effectLst/>
                          <a:latin typeface="Calibri" panose="020F0502020204030204" pitchFamily="34" charset="0"/>
                        </a:rPr>
                        <a:t>Pe specii de pești adulți și juvenili</a:t>
                      </a:r>
                    </a:p>
                  </a:txBody>
                  <a:tcPr marL="7496" marR="7496" marT="7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970784"/>
                  </a:ext>
                </a:extLst>
              </a:tr>
              <a:tr h="535215">
                <a:tc>
                  <a:txBody>
                    <a:bodyPr/>
                    <a:lstStyle/>
                    <a:p>
                      <a:pPr algn="ctr" fontAlgn="b"/>
                      <a:r>
                        <a:rPr lang="ro-RO" sz="1200" b="0" i="0" u="none" strike="noStrike">
                          <a:solidFill>
                            <a:srgbClr val="000000"/>
                          </a:solidFill>
                          <a:effectLst/>
                          <a:latin typeface="Calibri" panose="020F0502020204030204" pitchFamily="34" charset="0"/>
                        </a:rPr>
                        <a:t>VHF Radio: VHF Collars</a:t>
                      </a:r>
                    </a:p>
                  </a:txBody>
                  <a:tcPr marL="7496" marR="7496" marT="7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0" i="0" u="none" strike="noStrike">
                          <a:solidFill>
                            <a:srgbClr val="000000"/>
                          </a:solidFill>
                          <a:effectLst/>
                          <a:latin typeface="Calibri" panose="020F0502020204030204" pitchFamily="34" charset="0"/>
                        </a:rPr>
                        <a:t>Transmitere unde radio </a:t>
                      </a:r>
                    </a:p>
                  </a:txBody>
                  <a:tcPr marL="7496" marR="7496" marT="7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0" i="0" u="none" strike="noStrike">
                          <a:solidFill>
                            <a:srgbClr val="000000"/>
                          </a:solidFill>
                          <a:effectLst/>
                          <a:latin typeface="Calibri" panose="020F0502020204030204" pitchFamily="34" charset="0"/>
                        </a:rPr>
                        <a:t>Sistemele de urmărire manuală constau din unul sau mai multe coliere de urmărire, o antenă direcțională și receptoare de urmărire.</a:t>
                      </a:r>
                    </a:p>
                  </a:txBody>
                  <a:tcPr marL="7496" marR="7496" marT="7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0" i="0" u="none" strike="noStrike" dirty="0">
                          <a:solidFill>
                            <a:srgbClr val="000000"/>
                          </a:solidFill>
                          <a:effectLst/>
                          <a:latin typeface="Calibri" panose="020F0502020204030204" pitchFamily="34" charset="0"/>
                        </a:rPr>
                        <a:t>La gâtul mamiferelor</a:t>
                      </a:r>
                    </a:p>
                  </a:txBody>
                  <a:tcPr marL="7496" marR="7496" marT="7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9625548"/>
                  </a:ext>
                </a:extLst>
              </a:tr>
            </a:tbl>
          </a:graphicData>
        </a:graphic>
      </p:graphicFrame>
      <p:pic>
        <p:nvPicPr>
          <p:cNvPr id="6" name="Imagine 5">
            <a:extLst>
              <a:ext uri="{FF2B5EF4-FFF2-40B4-BE49-F238E27FC236}">
                <a16:creationId xmlns:a16="http://schemas.microsoft.com/office/drawing/2014/main" id="{1160A23C-3326-4DEF-9810-62087F8C3134}"/>
              </a:ext>
            </a:extLst>
          </p:cNvPr>
          <p:cNvPicPr>
            <a:picLocks noChangeAspect="1"/>
          </p:cNvPicPr>
          <p:nvPr/>
        </p:nvPicPr>
        <p:blipFill>
          <a:blip r:embed="rId2"/>
          <a:stretch>
            <a:fillRect/>
          </a:stretch>
        </p:blipFill>
        <p:spPr>
          <a:xfrm>
            <a:off x="16203" y="4471639"/>
            <a:ext cx="2522152" cy="2143963"/>
          </a:xfrm>
          <a:prstGeom prst="rect">
            <a:avLst/>
          </a:prstGeom>
        </p:spPr>
      </p:pic>
      <p:sp>
        <p:nvSpPr>
          <p:cNvPr id="7" name="CasetăText 6">
            <a:extLst>
              <a:ext uri="{FF2B5EF4-FFF2-40B4-BE49-F238E27FC236}">
                <a16:creationId xmlns:a16="http://schemas.microsoft.com/office/drawing/2014/main" id="{D5175401-A215-4975-AB56-CFECCF731C45}"/>
              </a:ext>
            </a:extLst>
          </p:cNvPr>
          <p:cNvSpPr txBox="1"/>
          <p:nvPr/>
        </p:nvSpPr>
        <p:spPr>
          <a:xfrm>
            <a:off x="16203" y="6338603"/>
            <a:ext cx="1683834" cy="276999"/>
          </a:xfrm>
          <a:prstGeom prst="rect">
            <a:avLst/>
          </a:prstGeom>
          <a:noFill/>
        </p:spPr>
        <p:txBody>
          <a:bodyPr wrap="square" rtlCol="0">
            <a:spAutoFit/>
          </a:bodyPr>
          <a:lstStyle/>
          <a:p>
            <a:r>
              <a:rPr lang="ro-RO" sz="1200" dirty="0"/>
              <a:t>www.lotek.com</a:t>
            </a:r>
          </a:p>
        </p:txBody>
      </p:sp>
      <p:pic>
        <p:nvPicPr>
          <p:cNvPr id="9" name="Imagine 8">
            <a:extLst>
              <a:ext uri="{FF2B5EF4-FFF2-40B4-BE49-F238E27FC236}">
                <a16:creationId xmlns:a16="http://schemas.microsoft.com/office/drawing/2014/main" id="{C9A15841-6871-4D48-9E2B-1DF0522E2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8329" y="4471639"/>
            <a:ext cx="2246693" cy="2143963"/>
          </a:xfrm>
          <a:prstGeom prst="rect">
            <a:avLst/>
          </a:prstGeom>
        </p:spPr>
      </p:pic>
      <p:sp>
        <p:nvSpPr>
          <p:cNvPr id="10" name="CasetăText 9">
            <a:extLst>
              <a:ext uri="{FF2B5EF4-FFF2-40B4-BE49-F238E27FC236}">
                <a16:creationId xmlns:a16="http://schemas.microsoft.com/office/drawing/2014/main" id="{03C8912E-AB27-43A3-AB01-0D0291D892B2}"/>
              </a:ext>
            </a:extLst>
          </p:cNvPr>
          <p:cNvSpPr txBox="1"/>
          <p:nvPr/>
        </p:nvSpPr>
        <p:spPr>
          <a:xfrm>
            <a:off x="2618329" y="4471639"/>
            <a:ext cx="1331118" cy="276999"/>
          </a:xfrm>
          <a:prstGeom prst="rect">
            <a:avLst/>
          </a:prstGeom>
          <a:noFill/>
        </p:spPr>
        <p:txBody>
          <a:bodyPr wrap="square" rtlCol="0">
            <a:spAutoFit/>
          </a:bodyPr>
          <a:lstStyle/>
          <a:p>
            <a:r>
              <a:rPr lang="ro-RO" sz="1200" dirty="0"/>
              <a:t>www.lotek.com</a:t>
            </a:r>
          </a:p>
        </p:txBody>
      </p:sp>
      <p:pic>
        <p:nvPicPr>
          <p:cNvPr id="11" name="Imagine 10">
            <a:extLst>
              <a:ext uri="{FF2B5EF4-FFF2-40B4-BE49-F238E27FC236}">
                <a16:creationId xmlns:a16="http://schemas.microsoft.com/office/drawing/2014/main" id="{B9F5D5D9-8339-443A-B1A2-D429F5C93008}"/>
              </a:ext>
            </a:extLst>
          </p:cNvPr>
          <p:cNvPicPr>
            <a:picLocks noChangeAspect="1"/>
          </p:cNvPicPr>
          <p:nvPr/>
        </p:nvPicPr>
        <p:blipFill>
          <a:blip r:embed="rId4"/>
          <a:stretch>
            <a:fillRect/>
          </a:stretch>
        </p:blipFill>
        <p:spPr>
          <a:xfrm>
            <a:off x="8441473" y="6247975"/>
            <a:ext cx="3750527" cy="610025"/>
          </a:xfrm>
          <a:prstGeom prst="rect">
            <a:avLst/>
          </a:prstGeom>
        </p:spPr>
      </p:pic>
      <p:pic>
        <p:nvPicPr>
          <p:cNvPr id="12" name="Imagine 11">
            <a:extLst>
              <a:ext uri="{FF2B5EF4-FFF2-40B4-BE49-F238E27FC236}">
                <a16:creationId xmlns:a16="http://schemas.microsoft.com/office/drawing/2014/main" id="{917219AE-54BB-496E-8BCF-6A3211C560F8}"/>
              </a:ext>
            </a:extLst>
          </p:cNvPr>
          <p:cNvPicPr>
            <a:picLocks noChangeAspect="1"/>
          </p:cNvPicPr>
          <p:nvPr/>
        </p:nvPicPr>
        <p:blipFill>
          <a:blip r:embed="rId5"/>
          <a:stretch>
            <a:fillRect/>
          </a:stretch>
        </p:blipFill>
        <p:spPr>
          <a:xfrm>
            <a:off x="5145263" y="4347168"/>
            <a:ext cx="2058904" cy="2510831"/>
          </a:xfrm>
          <a:prstGeom prst="rect">
            <a:avLst/>
          </a:prstGeom>
        </p:spPr>
      </p:pic>
      <p:sp>
        <p:nvSpPr>
          <p:cNvPr id="13" name="CasetăText 12">
            <a:extLst>
              <a:ext uri="{FF2B5EF4-FFF2-40B4-BE49-F238E27FC236}">
                <a16:creationId xmlns:a16="http://schemas.microsoft.com/office/drawing/2014/main" id="{220F3681-012B-4CF1-B0D1-FEC73D249DFE}"/>
              </a:ext>
            </a:extLst>
          </p:cNvPr>
          <p:cNvSpPr txBox="1"/>
          <p:nvPr/>
        </p:nvSpPr>
        <p:spPr>
          <a:xfrm>
            <a:off x="5983581" y="4348528"/>
            <a:ext cx="1212507" cy="261610"/>
          </a:xfrm>
          <a:prstGeom prst="rect">
            <a:avLst/>
          </a:prstGeom>
          <a:solidFill>
            <a:schemeClr val="tx1"/>
          </a:solidFill>
        </p:spPr>
        <p:txBody>
          <a:bodyPr wrap="square" rtlCol="0">
            <a:spAutoFit/>
          </a:bodyPr>
          <a:lstStyle/>
          <a:p>
            <a:r>
              <a:rPr lang="ro-RO" sz="1100" dirty="0">
                <a:solidFill>
                  <a:schemeClr val="bg1"/>
                </a:solidFill>
              </a:rPr>
              <a:t>www.lotek.com</a:t>
            </a:r>
          </a:p>
        </p:txBody>
      </p:sp>
    </p:spTree>
    <p:extLst>
      <p:ext uri="{BB962C8B-B14F-4D97-AF65-F5344CB8AC3E}">
        <p14:creationId xmlns:p14="http://schemas.microsoft.com/office/powerpoint/2010/main" val="1457314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ine 5">
            <a:extLst>
              <a:ext uri="{FF2B5EF4-FFF2-40B4-BE49-F238E27FC236}">
                <a16:creationId xmlns:a16="http://schemas.microsoft.com/office/drawing/2014/main" id="{46172D8F-8E1E-4BE6-B7C3-3CAA9533E9BF}"/>
              </a:ext>
            </a:extLst>
          </p:cNvPr>
          <p:cNvPicPr>
            <a:picLocks noChangeAspect="1"/>
          </p:cNvPicPr>
          <p:nvPr/>
        </p:nvPicPr>
        <p:blipFill>
          <a:blip r:embed="rId2"/>
          <a:stretch>
            <a:fillRect/>
          </a:stretch>
        </p:blipFill>
        <p:spPr>
          <a:xfrm>
            <a:off x="9077093" y="1"/>
            <a:ext cx="3114907" cy="307928"/>
          </a:xfrm>
          <a:prstGeom prst="rect">
            <a:avLst/>
          </a:prstGeom>
        </p:spPr>
      </p:pic>
      <p:graphicFrame>
        <p:nvGraphicFramePr>
          <p:cNvPr id="9" name="Tabel 8">
            <a:extLst>
              <a:ext uri="{FF2B5EF4-FFF2-40B4-BE49-F238E27FC236}">
                <a16:creationId xmlns:a16="http://schemas.microsoft.com/office/drawing/2014/main" id="{2460905F-4A02-469C-89E6-CA59FFBB03E8}"/>
              </a:ext>
            </a:extLst>
          </p:cNvPr>
          <p:cNvGraphicFramePr>
            <a:graphicFrameLocks noGrp="1"/>
          </p:cNvGraphicFramePr>
          <p:nvPr>
            <p:extLst>
              <p:ext uri="{D42A27DB-BD31-4B8C-83A1-F6EECF244321}">
                <p14:modId xmlns:p14="http://schemas.microsoft.com/office/powerpoint/2010/main" val="2726835396"/>
              </p:ext>
            </p:extLst>
          </p:nvPr>
        </p:nvGraphicFramePr>
        <p:xfrm>
          <a:off x="1139283" y="568712"/>
          <a:ext cx="7811168" cy="5981522"/>
        </p:xfrm>
        <a:graphic>
          <a:graphicData uri="http://schemas.openxmlformats.org/drawingml/2006/table">
            <a:tbl>
              <a:tblPr/>
              <a:tblGrid>
                <a:gridCol w="5469025">
                  <a:extLst>
                    <a:ext uri="{9D8B030D-6E8A-4147-A177-3AD203B41FA5}">
                      <a16:colId xmlns:a16="http://schemas.microsoft.com/office/drawing/2014/main" val="3255042551"/>
                    </a:ext>
                  </a:extLst>
                </a:gridCol>
                <a:gridCol w="1243510">
                  <a:extLst>
                    <a:ext uri="{9D8B030D-6E8A-4147-A177-3AD203B41FA5}">
                      <a16:colId xmlns:a16="http://schemas.microsoft.com/office/drawing/2014/main" val="112746721"/>
                    </a:ext>
                  </a:extLst>
                </a:gridCol>
                <a:gridCol w="1098633">
                  <a:extLst>
                    <a:ext uri="{9D8B030D-6E8A-4147-A177-3AD203B41FA5}">
                      <a16:colId xmlns:a16="http://schemas.microsoft.com/office/drawing/2014/main" val="3439523136"/>
                    </a:ext>
                  </a:extLst>
                </a:gridCol>
              </a:tblGrid>
              <a:tr h="499621">
                <a:tc>
                  <a:txBody>
                    <a:bodyPr/>
                    <a:lstStyle/>
                    <a:p>
                      <a:pPr algn="ctr" fontAlgn="ctr"/>
                      <a:r>
                        <a:rPr lang="ro-RO" sz="1200" b="1" i="0" u="none" strike="noStrike" dirty="0">
                          <a:solidFill>
                            <a:srgbClr val="000000"/>
                          </a:solidFill>
                          <a:effectLst/>
                          <a:latin typeface="Calibri" panose="020F0502020204030204" pitchFamily="34" charset="0"/>
                        </a:rPr>
                        <a:t>Categorii (dispozitive de localizare)</a:t>
                      </a:r>
                    </a:p>
                  </a:txBody>
                  <a:tcPr marL="6781" marR="6781" marT="6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ro-RO" sz="1200" b="1" i="0" u="none" strike="noStrike" dirty="0">
                          <a:solidFill>
                            <a:srgbClr val="000000"/>
                          </a:solidFill>
                          <a:effectLst/>
                          <a:latin typeface="Calibri" panose="020F0502020204030204" pitchFamily="34" charset="0"/>
                        </a:rPr>
                        <a:t>Costuri captură</a:t>
                      </a:r>
                    </a:p>
                  </a:txBody>
                  <a:tcPr marL="6781" marR="6781" marT="6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ro-RO" sz="1200" b="1" i="0" u="none" strike="noStrike" dirty="0">
                          <a:solidFill>
                            <a:srgbClr val="000000"/>
                          </a:solidFill>
                          <a:effectLst/>
                          <a:latin typeface="Calibri" panose="020F0502020204030204" pitchFamily="34" charset="0"/>
                        </a:rPr>
                        <a:t>Costuri echipament </a:t>
                      </a:r>
                    </a:p>
                  </a:txBody>
                  <a:tcPr marL="6781" marR="6781" marT="6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277589994"/>
                  </a:ext>
                </a:extLst>
              </a:tr>
              <a:tr h="183487">
                <a:tc>
                  <a:txBody>
                    <a:bodyPr/>
                    <a:lstStyle/>
                    <a:p>
                      <a:pPr algn="ctr" fontAlgn="ctr"/>
                      <a:r>
                        <a:rPr lang="ro-RO" sz="1200" b="0" i="0" u="none" strike="noStrike">
                          <a:solidFill>
                            <a:srgbClr val="000000"/>
                          </a:solidFill>
                          <a:effectLst/>
                          <a:latin typeface="Calibri" panose="020F0502020204030204" pitchFamily="34" charset="0"/>
                        </a:rPr>
                        <a:t>Acoustic Transmitters</a:t>
                      </a:r>
                    </a:p>
                  </a:txBody>
                  <a:tcPr marL="6781" marR="6781" marT="6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1" i="0" u="none" strike="noStrike" dirty="0">
                          <a:solidFill>
                            <a:srgbClr val="000000"/>
                          </a:solidFill>
                          <a:effectLst/>
                          <a:latin typeface="Calibri" panose="020F0502020204030204" pitchFamily="34" charset="0"/>
                        </a:rPr>
                        <a:t>Scăzute</a:t>
                      </a:r>
                    </a:p>
                  </a:txBody>
                  <a:tcPr marL="6781" marR="6781" marT="6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ro-RO" sz="1200" b="1" i="0" u="none" strike="noStrike" dirty="0">
                          <a:solidFill>
                            <a:srgbClr val="000000"/>
                          </a:solidFill>
                          <a:effectLst/>
                          <a:latin typeface="Calibri" panose="020F0502020204030204" pitchFamily="34" charset="0"/>
                        </a:rPr>
                        <a:t>Scăzute</a:t>
                      </a:r>
                    </a:p>
                  </a:txBody>
                  <a:tcPr marL="6781" marR="6781" marT="6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649260404"/>
                  </a:ext>
                </a:extLst>
              </a:tr>
              <a:tr h="183487">
                <a:tc>
                  <a:txBody>
                    <a:bodyPr/>
                    <a:lstStyle/>
                    <a:p>
                      <a:pPr algn="ctr" fontAlgn="ctr"/>
                      <a:r>
                        <a:rPr lang="ro-RO" sz="1200" b="0" i="0" u="none" strike="noStrike">
                          <a:solidFill>
                            <a:srgbClr val="000000"/>
                          </a:solidFill>
                          <a:effectLst/>
                          <a:latin typeface="Calibri" panose="020F0502020204030204" pitchFamily="34" charset="0"/>
                        </a:rPr>
                        <a:t>Acoustic: Sensor Transmitters</a:t>
                      </a:r>
                    </a:p>
                  </a:txBody>
                  <a:tcPr marL="6781" marR="6781" marT="6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1" i="0" u="none" strike="noStrike" dirty="0">
                          <a:solidFill>
                            <a:srgbClr val="000000"/>
                          </a:solidFill>
                          <a:effectLst/>
                          <a:latin typeface="Calibri" panose="020F0502020204030204" pitchFamily="34" charset="0"/>
                        </a:rPr>
                        <a:t>Scăzute</a:t>
                      </a:r>
                    </a:p>
                  </a:txBody>
                  <a:tcPr marL="6781" marR="6781" marT="6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ro-RO" sz="1200" b="1" i="0" u="none" strike="noStrike" dirty="0">
                          <a:solidFill>
                            <a:srgbClr val="000000"/>
                          </a:solidFill>
                          <a:effectLst/>
                          <a:latin typeface="Calibri" panose="020F0502020204030204" pitchFamily="34" charset="0"/>
                        </a:rPr>
                        <a:t>Scăzute</a:t>
                      </a:r>
                    </a:p>
                  </a:txBody>
                  <a:tcPr marL="6781" marR="6781" marT="6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870524085"/>
                  </a:ext>
                </a:extLst>
              </a:tr>
              <a:tr h="183487">
                <a:tc>
                  <a:txBody>
                    <a:bodyPr/>
                    <a:lstStyle/>
                    <a:p>
                      <a:pPr algn="ctr" fontAlgn="b"/>
                      <a:r>
                        <a:rPr lang="ro-RO" sz="1200" b="0" i="0" u="none" strike="noStrike">
                          <a:solidFill>
                            <a:srgbClr val="000000"/>
                          </a:solidFill>
                          <a:effectLst/>
                          <a:latin typeface="Calibri" panose="020F0502020204030204" pitchFamily="34" charset="0"/>
                        </a:rPr>
                        <a:t>Archive Transmitters</a:t>
                      </a:r>
                    </a:p>
                  </a:txBody>
                  <a:tcPr marL="6781" marR="6781" marT="6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1" i="0" u="none" strike="noStrike" dirty="0">
                          <a:solidFill>
                            <a:srgbClr val="000000"/>
                          </a:solidFill>
                          <a:effectLst/>
                          <a:latin typeface="Calibri" panose="020F0502020204030204" pitchFamily="34" charset="0"/>
                        </a:rPr>
                        <a:t>Medii</a:t>
                      </a:r>
                    </a:p>
                  </a:txBody>
                  <a:tcPr marL="6781" marR="6781" marT="6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ro-RO" sz="1200" b="0" i="0" u="none" strike="noStrike" dirty="0">
                          <a:solidFill>
                            <a:srgbClr val="000000"/>
                          </a:solidFill>
                          <a:effectLst/>
                          <a:latin typeface="Calibri" panose="020F0502020204030204" pitchFamily="34" charset="0"/>
                        </a:rPr>
                        <a:t> </a:t>
                      </a:r>
                      <a:r>
                        <a:rPr lang="ro-RO" sz="1200" b="1" i="0" u="none" strike="noStrike" dirty="0">
                          <a:solidFill>
                            <a:srgbClr val="000000"/>
                          </a:solidFill>
                          <a:effectLst/>
                          <a:latin typeface="Calibri" panose="020F0502020204030204" pitchFamily="34" charset="0"/>
                        </a:rPr>
                        <a:t>Scăzute</a:t>
                      </a:r>
                    </a:p>
                  </a:txBody>
                  <a:tcPr marL="6781" marR="6781" marT="6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117611659"/>
                  </a:ext>
                </a:extLst>
              </a:tr>
              <a:tr h="335740">
                <a:tc>
                  <a:txBody>
                    <a:bodyPr/>
                    <a:lstStyle/>
                    <a:p>
                      <a:pPr algn="ctr" fontAlgn="b"/>
                      <a:r>
                        <a:rPr lang="en-US" sz="1200" b="0" i="0" u="none" strike="noStrike">
                          <a:solidFill>
                            <a:srgbClr val="000000"/>
                          </a:solidFill>
                          <a:effectLst/>
                          <a:latin typeface="Calibri" panose="020F0502020204030204" pitchFamily="34" charset="0"/>
                        </a:rPr>
                        <a:t>GPS – UHF(SRD)loggers, WITH SOLAR CHARGER</a:t>
                      </a:r>
                    </a:p>
                  </a:txBody>
                  <a:tcPr marL="6781" marR="6781" marT="6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1" i="0" u="none" strike="noStrike" dirty="0">
                          <a:solidFill>
                            <a:srgbClr val="000000"/>
                          </a:solidFill>
                          <a:effectLst/>
                          <a:latin typeface="Calibri" panose="020F0502020204030204" pitchFamily="34" charset="0"/>
                        </a:rPr>
                        <a:t>Medii</a:t>
                      </a:r>
                    </a:p>
                  </a:txBody>
                  <a:tcPr marL="6781" marR="6781" marT="6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ro-RO" sz="1200" b="0" i="0" u="none" strike="noStrike" dirty="0">
                          <a:solidFill>
                            <a:srgbClr val="000000"/>
                          </a:solidFill>
                          <a:effectLst/>
                          <a:latin typeface="Calibri" panose="020F0502020204030204" pitchFamily="34" charset="0"/>
                        </a:rPr>
                        <a:t> </a:t>
                      </a:r>
                      <a:r>
                        <a:rPr lang="ro-RO" sz="1200" b="1" i="0" u="none" strike="noStrike" dirty="0">
                          <a:solidFill>
                            <a:schemeClr val="tx1"/>
                          </a:solidFill>
                          <a:effectLst/>
                          <a:latin typeface="Calibri" panose="020F0502020204030204" pitchFamily="34" charset="0"/>
                        </a:rPr>
                        <a:t>Medii</a:t>
                      </a:r>
                    </a:p>
                  </a:txBody>
                  <a:tcPr marL="6781" marR="6781" marT="6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656219165"/>
                  </a:ext>
                </a:extLst>
              </a:tr>
              <a:tr h="335740">
                <a:tc>
                  <a:txBody>
                    <a:bodyPr/>
                    <a:lstStyle/>
                    <a:p>
                      <a:pPr algn="ctr" fontAlgn="b"/>
                      <a:r>
                        <a:rPr lang="ro-RO" sz="1200" b="0" i="0" u="none" strike="noStrike" dirty="0">
                          <a:solidFill>
                            <a:srgbClr val="000000"/>
                          </a:solidFill>
                          <a:effectLst/>
                          <a:latin typeface="Calibri" panose="020F0502020204030204" pitchFamily="34" charset="0"/>
                        </a:rPr>
                        <a:t>GPS GSM</a:t>
                      </a:r>
                    </a:p>
                  </a:txBody>
                  <a:tcPr marL="6781" marR="6781" marT="6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1" i="0" u="none" strike="noStrike" dirty="0">
                          <a:solidFill>
                            <a:srgbClr val="000000"/>
                          </a:solidFill>
                          <a:effectLst/>
                          <a:latin typeface="Calibri" panose="020F0502020204030204" pitchFamily="34" charset="0"/>
                        </a:rPr>
                        <a:t>Medii</a:t>
                      </a:r>
                    </a:p>
                  </a:txBody>
                  <a:tcPr marL="6781" marR="6781" marT="6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ro-RO" sz="1200" b="0" i="0" u="none" strike="noStrike" dirty="0">
                          <a:solidFill>
                            <a:srgbClr val="000000"/>
                          </a:solidFill>
                          <a:effectLst/>
                          <a:latin typeface="Calibri" panose="020F0502020204030204" pitchFamily="34" charset="0"/>
                        </a:rPr>
                        <a:t>  </a:t>
                      </a:r>
                      <a:r>
                        <a:rPr lang="ro-RO" sz="1200" b="1" i="0" u="none" strike="noStrike" dirty="0">
                          <a:solidFill>
                            <a:schemeClr val="tx1"/>
                          </a:solidFill>
                          <a:effectLst/>
                          <a:latin typeface="Calibri" panose="020F0502020204030204" pitchFamily="34" charset="0"/>
                        </a:rPr>
                        <a:t>Medii</a:t>
                      </a:r>
                    </a:p>
                  </a:txBody>
                  <a:tcPr marL="6781" marR="6781" marT="6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55606421"/>
                  </a:ext>
                </a:extLst>
              </a:tr>
              <a:tr h="335740">
                <a:tc>
                  <a:txBody>
                    <a:bodyPr/>
                    <a:lstStyle/>
                    <a:p>
                      <a:pPr algn="ctr" fontAlgn="b"/>
                      <a:r>
                        <a:rPr lang="ro-RO" sz="1200" b="0" i="0" u="none" strike="noStrike">
                          <a:solidFill>
                            <a:srgbClr val="000000"/>
                          </a:solidFill>
                          <a:effectLst/>
                          <a:latin typeface="Calibri" panose="020F0502020204030204" pitchFamily="34" charset="0"/>
                        </a:rPr>
                        <a:t>GPS GSM UHF</a:t>
                      </a:r>
                    </a:p>
                  </a:txBody>
                  <a:tcPr marL="6781" marR="6781" marT="6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1" i="0" u="none" strike="noStrike" dirty="0">
                          <a:solidFill>
                            <a:srgbClr val="000000"/>
                          </a:solidFill>
                          <a:effectLst/>
                          <a:latin typeface="Calibri" panose="020F0502020204030204" pitchFamily="34" charset="0"/>
                        </a:rPr>
                        <a:t>Medii</a:t>
                      </a:r>
                    </a:p>
                  </a:txBody>
                  <a:tcPr marL="6781" marR="6781" marT="6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ro-RO" sz="1200" b="1" i="0" u="none" strike="noStrike" dirty="0">
                          <a:solidFill>
                            <a:schemeClr val="tx1"/>
                          </a:solidFill>
                          <a:effectLst/>
                          <a:latin typeface="Calibri" panose="020F0502020204030204" pitchFamily="34" charset="0"/>
                        </a:rPr>
                        <a:t> Medii</a:t>
                      </a:r>
                    </a:p>
                  </a:txBody>
                  <a:tcPr marL="6781" marR="6781" marT="6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897108226"/>
                  </a:ext>
                </a:extLst>
              </a:tr>
              <a:tr h="500985">
                <a:tc>
                  <a:txBody>
                    <a:bodyPr/>
                    <a:lstStyle/>
                    <a:p>
                      <a:pPr algn="ctr" fontAlgn="b"/>
                      <a:r>
                        <a:rPr lang="en-US" sz="1200" b="0" i="0" u="none" strike="noStrike" dirty="0">
                          <a:solidFill>
                            <a:srgbClr val="000000"/>
                          </a:solidFill>
                          <a:effectLst/>
                          <a:latin typeface="Calibri" panose="020F0502020204030204" pitchFamily="34" charset="0"/>
                        </a:rPr>
                        <a:t>GPS UHF view Large Range</a:t>
                      </a:r>
                      <a:r>
                        <a:rPr lang="ro-RO" sz="1200" b="0" i="0" u="none" strike="noStrike" dirty="0">
                          <a:solidFill>
                            <a:srgbClr val="000000"/>
                          </a:solidFill>
                          <a:effectLst/>
                          <a:latin typeface="Calibri" panose="020F0502020204030204" pitchFamily="34" charset="0"/>
                        </a:rPr>
                        <a:t> (solar </a:t>
                      </a:r>
                      <a:r>
                        <a:rPr lang="ro-RO" sz="1200" b="0" i="0" u="none" strike="noStrike" dirty="0" err="1">
                          <a:solidFill>
                            <a:srgbClr val="000000"/>
                          </a:solidFill>
                          <a:effectLst/>
                          <a:latin typeface="Calibri" panose="020F0502020204030204" pitchFamily="34" charset="0"/>
                        </a:rPr>
                        <a:t>charger</a:t>
                      </a:r>
                      <a:r>
                        <a:rPr lang="ro-RO" sz="1200" b="0" i="0" u="none" strike="noStrike" dirty="0">
                          <a:solidFill>
                            <a:srgbClr val="000000"/>
                          </a:solidFill>
                          <a:effectLst/>
                          <a:latin typeface="Calibri" panose="020F0502020204030204" pitchFamily="34" charset="0"/>
                        </a:rPr>
                        <a:t>)</a:t>
                      </a:r>
                      <a:endParaRPr lang="en-US" sz="1200" b="0" i="0" u="none" strike="noStrike" dirty="0">
                        <a:solidFill>
                          <a:srgbClr val="000000"/>
                        </a:solidFill>
                        <a:effectLst/>
                        <a:latin typeface="Calibri" panose="020F0502020204030204" pitchFamily="34" charset="0"/>
                      </a:endParaRPr>
                    </a:p>
                  </a:txBody>
                  <a:tcPr marL="6781" marR="6781" marT="6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1" i="0" u="none" strike="noStrike" dirty="0">
                          <a:solidFill>
                            <a:srgbClr val="000000"/>
                          </a:solidFill>
                          <a:effectLst/>
                          <a:latin typeface="Calibri" panose="020F0502020204030204" pitchFamily="34" charset="0"/>
                        </a:rPr>
                        <a:t>Scăzute</a:t>
                      </a:r>
                    </a:p>
                  </a:txBody>
                  <a:tcPr marL="6781" marR="6781" marT="6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ro-RO" sz="1200" b="1" i="0" u="none" strike="noStrike" dirty="0">
                          <a:solidFill>
                            <a:schemeClr val="tx1"/>
                          </a:solidFill>
                          <a:effectLst/>
                          <a:latin typeface="Calibri" panose="020F0502020204030204" pitchFamily="34" charset="0"/>
                        </a:rPr>
                        <a:t> Medii</a:t>
                      </a:r>
                    </a:p>
                  </a:txBody>
                  <a:tcPr marL="6781" marR="6781" marT="6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995320143"/>
                  </a:ext>
                </a:extLst>
              </a:tr>
              <a:tr h="335740">
                <a:tc>
                  <a:txBody>
                    <a:bodyPr/>
                    <a:lstStyle/>
                    <a:p>
                      <a:pPr algn="ctr" fontAlgn="b"/>
                      <a:r>
                        <a:rPr lang="en-US" sz="1200" b="0" i="0" u="none" strike="noStrike">
                          <a:solidFill>
                            <a:srgbClr val="000000"/>
                          </a:solidFill>
                          <a:effectLst/>
                          <a:latin typeface="Calibri" panose="020F0502020204030204" pitchFamily="34" charset="0"/>
                        </a:rPr>
                        <a:t>GPS UHF view Short Range</a:t>
                      </a:r>
                    </a:p>
                  </a:txBody>
                  <a:tcPr marL="6781" marR="6781" marT="6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1" i="0" u="none" strike="noStrike" dirty="0">
                          <a:solidFill>
                            <a:srgbClr val="000000"/>
                          </a:solidFill>
                          <a:effectLst/>
                          <a:latin typeface="Calibri" panose="020F0502020204030204" pitchFamily="34" charset="0"/>
                        </a:rPr>
                        <a:t>Medii</a:t>
                      </a:r>
                    </a:p>
                  </a:txBody>
                  <a:tcPr marL="6781" marR="6781" marT="6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ro-RO" sz="1200" b="1" i="0" u="none" strike="noStrike" dirty="0">
                          <a:solidFill>
                            <a:schemeClr val="tx1"/>
                          </a:solidFill>
                          <a:effectLst/>
                          <a:latin typeface="Calibri" panose="020F0502020204030204" pitchFamily="34" charset="0"/>
                        </a:rPr>
                        <a:t> Medii</a:t>
                      </a:r>
                    </a:p>
                  </a:txBody>
                  <a:tcPr marL="6781" marR="6781" marT="6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217142713"/>
                  </a:ext>
                </a:extLst>
              </a:tr>
              <a:tr h="335740">
                <a:tc>
                  <a:txBody>
                    <a:bodyPr/>
                    <a:lstStyle/>
                    <a:p>
                      <a:pPr algn="ctr" fontAlgn="b"/>
                      <a:r>
                        <a:rPr lang="en-US" sz="1200" b="0" i="0" u="none" strike="noStrike">
                          <a:solidFill>
                            <a:srgbClr val="000000"/>
                          </a:solidFill>
                          <a:effectLst/>
                          <a:latin typeface="Calibri" panose="020F0502020204030204" pitchFamily="34" charset="0"/>
                        </a:rPr>
                        <a:t>GPS-UHF LRD Models LRD (Long Range Dowland )</a:t>
                      </a:r>
                    </a:p>
                  </a:txBody>
                  <a:tcPr marL="6781" marR="6781" marT="6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1" i="0" u="none" strike="noStrike" dirty="0">
                          <a:solidFill>
                            <a:srgbClr val="000000"/>
                          </a:solidFill>
                          <a:effectLst/>
                          <a:latin typeface="Calibri" panose="020F0502020204030204" pitchFamily="34" charset="0"/>
                        </a:rPr>
                        <a:t>Mari</a:t>
                      </a:r>
                    </a:p>
                  </a:txBody>
                  <a:tcPr marL="6781" marR="6781" marT="6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ro-RO" sz="1200" b="1" i="0" u="none" strike="noStrike" dirty="0">
                          <a:solidFill>
                            <a:schemeClr val="tx1"/>
                          </a:solidFill>
                          <a:effectLst/>
                          <a:latin typeface="Calibri" panose="020F0502020204030204" pitchFamily="34" charset="0"/>
                        </a:rPr>
                        <a:t>Medii</a:t>
                      </a:r>
                    </a:p>
                  </a:txBody>
                  <a:tcPr marL="6781" marR="6781" marT="6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876111176"/>
                  </a:ext>
                </a:extLst>
              </a:tr>
              <a:tr h="831472">
                <a:tc>
                  <a:txBody>
                    <a:bodyPr/>
                    <a:lstStyle/>
                    <a:p>
                      <a:pPr algn="ctr" fontAlgn="b"/>
                      <a:r>
                        <a:rPr lang="en-US" sz="1200" b="0" i="0" u="none" strike="noStrike">
                          <a:solidFill>
                            <a:srgbClr val="000000"/>
                          </a:solidFill>
                          <a:effectLst/>
                          <a:latin typeface="Calibri" panose="020F0502020204030204" pitchFamily="34" charset="0"/>
                        </a:rPr>
                        <a:t>GPS-UHF(SRD) loggers NO SOLAR CHARGER , SRD- Short Range Download  link enables communication at distance 200-800 meters in line of sight</a:t>
                      </a:r>
                    </a:p>
                  </a:txBody>
                  <a:tcPr marL="6781" marR="6781" marT="6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1" i="0" u="none" strike="noStrike" dirty="0">
                          <a:solidFill>
                            <a:srgbClr val="000000"/>
                          </a:solidFill>
                          <a:effectLst/>
                          <a:latin typeface="Calibri" panose="020F0502020204030204" pitchFamily="34" charset="0"/>
                        </a:rPr>
                        <a:t>Medii</a:t>
                      </a:r>
                    </a:p>
                  </a:txBody>
                  <a:tcPr marL="6781" marR="6781" marT="6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ro-RO" sz="1200" b="1" i="0" u="none" strike="noStrike" dirty="0">
                          <a:solidFill>
                            <a:schemeClr val="tx1"/>
                          </a:solidFill>
                          <a:effectLst/>
                          <a:latin typeface="Calibri" panose="020F0502020204030204" pitchFamily="34" charset="0"/>
                        </a:rPr>
                        <a:t> Medii</a:t>
                      </a:r>
                      <a:r>
                        <a:rPr lang="ro-RO" sz="1200" b="1" i="0" u="none" strike="noStrike" dirty="0">
                          <a:solidFill>
                            <a:srgbClr val="FF0000"/>
                          </a:solidFill>
                          <a:effectLst/>
                          <a:latin typeface="Calibri" panose="020F0502020204030204" pitchFamily="34" charset="0"/>
                        </a:rPr>
                        <a:t> </a:t>
                      </a:r>
                    </a:p>
                  </a:txBody>
                  <a:tcPr marL="6781" marR="6781" marT="6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545655269"/>
                  </a:ext>
                </a:extLst>
              </a:tr>
              <a:tr h="335740">
                <a:tc>
                  <a:txBody>
                    <a:bodyPr/>
                    <a:lstStyle/>
                    <a:p>
                      <a:pPr algn="ctr" fontAlgn="b"/>
                      <a:r>
                        <a:rPr lang="en-US" sz="1200" b="0" i="0" u="none" strike="noStrike">
                          <a:solidFill>
                            <a:srgbClr val="000000"/>
                          </a:solidFill>
                          <a:effectLst/>
                          <a:latin typeface="Calibri" panose="020F0502020204030204" pitchFamily="34" charset="0"/>
                        </a:rPr>
                        <a:t>VHF Radio: Acoustic/Radio Transmitters</a:t>
                      </a:r>
                    </a:p>
                  </a:txBody>
                  <a:tcPr marL="6781" marR="6781" marT="6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1" i="0" u="none" strike="noStrike" dirty="0">
                          <a:solidFill>
                            <a:srgbClr val="000000"/>
                          </a:solidFill>
                          <a:effectLst/>
                          <a:latin typeface="Calibri" panose="020F0502020204030204" pitchFamily="34" charset="0"/>
                        </a:rPr>
                        <a:t>Mari</a:t>
                      </a:r>
                    </a:p>
                  </a:txBody>
                  <a:tcPr marL="6781" marR="6781" marT="6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ro-RO" sz="1200" b="1" i="0" u="none" strike="noStrike" dirty="0">
                          <a:solidFill>
                            <a:srgbClr val="FF0000"/>
                          </a:solidFill>
                          <a:effectLst/>
                          <a:latin typeface="Calibri" panose="020F0502020204030204" pitchFamily="34" charset="0"/>
                        </a:rPr>
                        <a:t> </a:t>
                      </a:r>
                      <a:r>
                        <a:rPr lang="ro-RO" sz="1200" b="1" i="0" u="none" strike="noStrike" dirty="0">
                          <a:solidFill>
                            <a:schemeClr val="tx1"/>
                          </a:solidFill>
                          <a:effectLst/>
                          <a:latin typeface="Calibri" panose="020F0502020204030204" pitchFamily="34" charset="0"/>
                        </a:rPr>
                        <a:t>Medii</a:t>
                      </a:r>
                      <a:r>
                        <a:rPr lang="ro-RO" sz="1200" b="1" i="0" u="none" strike="noStrike" dirty="0">
                          <a:solidFill>
                            <a:srgbClr val="FF0000"/>
                          </a:solidFill>
                          <a:effectLst/>
                          <a:latin typeface="Calibri" panose="020F0502020204030204" pitchFamily="34" charset="0"/>
                        </a:rPr>
                        <a:t> </a:t>
                      </a:r>
                    </a:p>
                  </a:txBody>
                  <a:tcPr marL="6781" marR="6781" marT="6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859358387"/>
                  </a:ext>
                </a:extLst>
              </a:tr>
              <a:tr h="183487">
                <a:tc>
                  <a:txBody>
                    <a:bodyPr/>
                    <a:lstStyle/>
                    <a:p>
                      <a:pPr algn="ctr" fontAlgn="b"/>
                      <a:r>
                        <a:rPr lang="ro-RO" sz="1200" b="0" i="0" u="none" strike="noStrike">
                          <a:solidFill>
                            <a:srgbClr val="000000"/>
                          </a:solidFill>
                          <a:effectLst/>
                          <a:latin typeface="Calibri" panose="020F0502020204030204" pitchFamily="34" charset="0"/>
                        </a:rPr>
                        <a:t>VHF Radio: Beeper Transmitters</a:t>
                      </a:r>
                    </a:p>
                  </a:txBody>
                  <a:tcPr marL="6781" marR="6781" marT="6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1" i="0" u="none" strike="noStrike" dirty="0">
                          <a:solidFill>
                            <a:srgbClr val="000000"/>
                          </a:solidFill>
                          <a:effectLst/>
                          <a:latin typeface="Calibri" panose="020F0502020204030204" pitchFamily="34" charset="0"/>
                        </a:rPr>
                        <a:t>Mari</a:t>
                      </a:r>
                    </a:p>
                  </a:txBody>
                  <a:tcPr marL="6781" marR="6781" marT="6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ro-RO" sz="1200" b="1" i="0" u="none" strike="noStrike" dirty="0">
                          <a:solidFill>
                            <a:srgbClr val="FF0000"/>
                          </a:solidFill>
                          <a:effectLst/>
                          <a:latin typeface="Calibri" panose="020F0502020204030204" pitchFamily="34" charset="0"/>
                        </a:rPr>
                        <a:t> </a:t>
                      </a:r>
                      <a:r>
                        <a:rPr lang="ro-RO" sz="1200" b="1" i="0" u="none" strike="noStrike" dirty="0">
                          <a:solidFill>
                            <a:schemeClr val="tx1"/>
                          </a:solidFill>
                          <a:effectLst/>
                          <a:latin typeface="Calibri" panose="020F0502020204030204" pitchFamily="34" charset="0"/>
                        </a:rPr>
                        <a:t>Medii</a:t>
                      </a:r>
                      <a:r>
                        <a:rPr lang="ro-RO" sz="1200" b="1" i="0" u="none" strike="noStrike" dirty="0">
                          <a:solidFill>
                            <a:srgbClr val="FF0000"/>
                          </a:solidFill>
                          <a:effectLst/>
                          <a:latin typeface="Calibri" panose="020F0502020204030204" pitchFamily="34" charset="0"/>
                        </a:rPr>
                        <a:t> </a:t>
                      </a:r>
                    </a:p>
                  </a:txBody>
                  <a:tcPr marL="6781" marR="6781" marT="6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982498301"/>
                  </a:ext>
                </a:extLst>
              </a:tr>
              <a:tr h="183487">
                <a:tc>
                  <a:txBody>
                    <a:bodyPr/>
                    <a:lstStyle/>
                    <a:p>
                      <a:pPr algn="ctr" fontAlgn="b"/>
                      <a:r>
                        <a:rPr lang="ro-RO" sz="1200" b="0" i="0" u="none" strike="noStrike">
                          <a:solidFill>
                            <a:srgbClr val="000000"/>
                          </a:solidFill>
                          <a:effectLst/>
                          <a:latin typeface="Calibri" panose="020F0502020204030204" pitchFamily="34" charset="0"/>
                        </a:rPr>
                        <a:t>VHF Radio: Coded Transmitters</a:t>
                      </a:r>
                    </a:p>
                  </a:txBody>
                  <a:tcPr marL="6781" marR="6781" marT="6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1" i="0" u="none" strike="noStrike" dirty="0">
                          <a:solidFill>
                            <a:srgbClr val="000000"/>
                          </a:solidFill>
                          <a:effectLst/>
                          <a:latin typeface="Calibri" panose="020F0502020204030204" pitchFamily="34" charset="0"/>
                        </a:rPr>
                        <a:t>Mari</a:t>
                      </a:r>
                    </a:p>
                  </a:txBody>
                  <a:tcPr marL="6781" marR="6781" marT="6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ro-RO" sz="1200" b="1" i="0" u="none" strike="noStrike" dirty="0">
                          <a:solidFill>
                            <a:srgbClr val="FF0000"/>
                          </a:solidFill>
                          <a:effectLst/>
                          <a:latin typeface="Calibri" panose="020F0502020204030204" pitchFamily="34" charset="0"/>
                        </a:rPr>
                        <a:t> </a:t>
                      </a:r>
                      <a:r>
                        <a:rPr lang="ro-RO" sz="1200" b="1" i="0" u="none" strike="noStrike" dirty="0">
                          <a:solidFill>
                            <a:schemeClr val="tx1"/>
                          </a:solidFill>
                          <a:effectLst/>
                          <a:latin typeface="Calibri" panose="020F0502020204030204" pitchFamily="34" charset="0"/>
                        </a:rPr>
                        <a:t>Medii</a:t>
                      </a:r>
                      <a:r>
                        <a:rPr lang="ro-RO" sz="1200" b="1" i="0" u="none" strike="noStrike" dirty="0">
                          <a:solidFill>
                            <a:srgbClr val="FF0000"/>
                          </a:solidFill>
                          <a:effectLst/>
                          <a:latin typeface="Calibri" panose="020F0502020204030204" pitchFamily="34" charset="0"/>
                        </a:rPr>
                        <a:t> </a:t>
                      </a:r>
                    </a:p>
                  </a:txBody>
                  <a:tcPr marL="6781" marR="6781" marT="6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88586790"/>
                  </a:ext>
                </a:extLst>
              </a:tr>
              <a:tr h="183487">
                <a:tc>
                  <a:txBody>
                    <a:bodyPr/>
                    <a:lstStyle/>
                    <a:p>
                      <a:pPr algn="ctr" fontAlgn="b"/>
                      <a:r>
                        <a:rPr lang="en-US" sz="1200" b="0" i="0" u="none" strike="noStrike">
                          <a:solidFill>
                            <a:srgbClr val="000000"/>
                          </a:solidFill>
                          <a:effectLst/>
                          <a:latin typeface="Calibri" panose="020F0502020204030204" pitchFamily="34" charset="0"/>
                        </a:rPr>
                        <a:t>VHF Radio: Dual Mode Transmitters</a:t>
                      </a:r>
                    </a:p>
                  </a:txBody>
                  <a:tcPr marL="6781" marR="6781" marT="6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1" i="0" u="none" strike="noStrike" dirty="0">
                          <a:solidFill>
                            <a:srgbClr val="000000"/>
                          </a:solidFill>
                          <a:effectLst/>
                          <a:latin typeface="Calibri" panose="020F0502020204030204" pitchFamily="34" charset="0"/>
                        </a:rPr>
                        <a:t>Mari</a:t>
                      </a:r>
                    </a:p>
                  </a:txBody>
                  <a:tcPr marL="6781" marR="6781" marT="6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ro-RO" sz="1200" b="1" i="0" u="none" strike="noStrike" dirty="0">
                          <a:solidFill>
                            <a:srgbClr val="FF0000"/>
                          </a:solidFill>
                          <a:effectLst/>
                          <a:latin typeface="Calibri" panose="020F0502020204030204" pitchFamily="34" charset="0"/>
                        </a:rPr>
                        <a:t> </a:t>
                      </a:r>
                      <a:r>
                        <a:rPr lang="ro-RO" sz="1200" b="1" i="0" u="none" strike="noStrike" dirty="0">
                          <a:solidFill>
                            <a:schemeClr val="tx1"/>
                          </a:solidFill>
                          <a:effectLst/>
                          <a:latin typeface="Calibri" panose="020F0502020204030204" pitchFamily="34" charset="0"/>
                        </a:rPr>
                        <a:t>Medii</a:t>
                      </a:r>
                      <a:r>
                        <a:rPr lang="ro-RO" sz="1200" b="1" i="0" u="none" strike="noStrike" dirty="0">
                          <a:solidFill>
                            <a:srgbClr val="FF0000"/>
                          </a:solidFill>
                          <a:effectLst/>
                          <a:latin typeface="Calibri" panose="020F0502020204030204" pitchFamily="34" charset="0"/>
                        </a:rPr>
                        <a:t> </a:t>
                      </a:r>
                    </a:p>
                  </a:txBody>
                  <a:tcPr marL="6781" marR="6781" marT="6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556519143"/>
                  </a:ext>
                </a:extLst>
              </a:tr>
              <a:tr h="183487">
                <a:tc>
                  <a:txBody>
                    <a:bodyPr/>
                    <a:lstStyle/>
                    <a:p>
                      <a:pPr algn="ctr" fontAlgn="b"/>
                      <a:r>
                        <a:rPr lang="ro-RO" sz="1200" b="0" i="0" u="none" strike="noStrike">
                          <a:solidFill>
                            <a:srgbClr val="000000"/>
                          </a:solidFill>
                          <a:effectLst/>
                          <a:latin typeface="Calibri" panose="020F0502020204030204" pitchFamily="34" charset="0"/>
                        </a:rPr>
                        <a:t>VHF Radio: Sensor Transmitters </a:t>
                      </a:r>
                    </a:p>
                  </a:txBody>
                  <a:tcPr marL="6781" marR="6781" marT="6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1" i="0" u="none" strike="noStrike" dirty="0">
                          <a:solidFill>
                            <a:srgbClr val="000000"/>
                          </a:solidFill>
                          <a:effectLst/>
                          <a:latin typeface="Calibri" panose="020F0502020204030204" pitchFamily="34" charset="0"/>
                        </a:rPr>
                        <a:t>Mari</a:t>
                      </a:r>
                    </a:p>
                  </a:txBody>
                  <a:tcPr marL="6781" marR="6781" marT="6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ro-RO" sz="1200" b="1" i="0" u="none" strike="noStrike" dirty="0">
                          <a:solidFill>
                            <a:srgbClr val="FF0000"/>
                          </a:solidFill>
                          <a:effectLst/>
                          <a:latin typeface="Calibri" panose="020F0502020204030204" pitchFamily="34" charset="0"/>
                        </a:rPr>
                        <a:t> </a:t>
                      </a:r>
                      <a:r>
                        <a:rPr lang="ro-RO" sz="1200" b="1" i="0" u="none" strike="noStrike" dirty="0">
                          <a:solidFill>
                            <a:schemeClr val="tx1"/>
                          </a:solidFill>
                          <a:effectLst/>
                          <a:latin typeface="Calibri" panose="020F0502020204030204" pitchFamily="34" charset="0"/>
                        </a:rPr>
                        <a:t>Medii</a:t>
                      </a:r>
                      <a:r>
                        <a:rPr lang="ro-RO" sz="1200" b="1" i="0" u="none" strike="noStrike" dirty="0">
                          <a:solidFill>
                            <a:srgbClr val="FF0000"/>
                          </a:solidFill>
                          <a:effectLst/>
                          <a:latin typeface="Calibri" panose="020F0502020204030204" pitchFamily="34" charset="0"/>
                        </a:rPr>
                        <a:t> </a:t>
                      </a:r>
                    </a:p>
                  </a:txBody>
                  <a:tcPr marL="6781" marR="6781" marT="6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876153843"/>
                  </a:ext>
                </a:extLst>
              </a:tr>
              <a:tr h="238394">
                <a:tc>
                  <a:txBody>
                    <a:bodyPr/>
                    <a:lstStyle/>
                    <a:p>
                      <a:pPr algn="ctr" fontAlgn="b"/>
                      <a:r>
                        <a:rPr lang="ro-RO" sz="1200" b="0" i="0" u="none" strike="noStrike">
                          <a:solidFill>
                            <a:srgbClr val="000000"/>
                          </a:solidFill>
                          <a:effectLst/>
                          <a:latin typeface="Calibri" panose="020F0502020204030204" pitchFamily="34" charset="0"/>
                        </a:rPr>
                        <a:t>VHF Radio: VHF Collars</a:t>
                      </a:r>
                    </a:p>
                  </a:txBody>
                  <a:tcPr marL="6781" marR="6781" marT="6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1" i="0" u="none" strike="noStrike" dirty="0">
                          <a:solidFill>
                            <a:srgbClr val="000000"/>
                          </a:solidFill>
                          <a:effectLst/>
                          <a:latin typeface="Calibri" panose="020F0502020204030204" pitchFamily="34" charset="0"/>
                        </a:rPr>
                        <a:t>Medii</a:t>
                      </a:r>
                    </a:p>
                  </a:txBody>
                  <a:tcPr marL="6781" marR="6781" marT="6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ro-RO" sz="1200" b="1" i="0" u="none" strike="noStrike" dirty="0">
                          <a:solidFill>
                            <a:srgbClr val="FF0000"/>
                          </a:solidFill>
                          <a:effectLst/>
                          <a:latin typeface="Calibri" panose="020F0502020204030204" pitchFamily="34" charset="0"/>
                        </a:rPr>
                        <a:t> </a:t>
                      </a:r>
                      <a:r>
                        <a:rPr lang="ro-RO" sz="1200" b="1" i="0" u="none" strike="noStrike" dirty="0">
                          <a:solidFill>
                            <a:schemeClr val="tx1"/>
                          </a:solidFill>
                          <a:effectLst/>
                          <a:latin typeface="Calibri" panose="020F0502020204030204" pitchFamily="34" charset="0"/>
                        </a:rPr>
                        <a:t>Medii</a:t>
                      </a:r>
                      <a:r>
                        <a:rPr lang="ro-RO" sz="1200" b="1" i="0" u="none" strike="noStrike" dirty="0">
                          <a:solidFill>
                            <a:srgbClr val="FF0000"/>
                          </a:solidFill>
                          <a:effectLst/>
                          <a:latin typeface="Calibri" panose="020F0502020204030204" pitchFamily="34" charset="0"/>
                        </a:rPr>
                        <a:t> </a:t>
                      </a:r>
                    </a:p>
                  </a:txBody>
                  <a:tcPr marL="6781" marR="6781" marT="6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583035306"/>
                  </a:ext>
                </a:extLst>
              </a:tr>
              <a:tr h="183487">
                <a:tc>
                  <a:txBody>
                    <a:bodyPr/>
                    <a:lstStyle/>
                    <a:p>
                      <a:pPr algn="ctr" fontAlgn="b"/>
                      <a:r>
                        <a:rPr lang="ro-RO" sz="1200" b="0" i="0" u="none" strike="noStrike">
                          <a:solidFill>
                            <a:srgbClr val="000000"/>
                          </a:solidFill>
                          <a:effectLst/>
                          <a:latin typeface="Calibri" panose="020F0502020204030204" pitchFamily="34" charset="0"/>
                        </a:rPr>
                        <a:t>Argos</a:t>
                      </a:r>
                    </a:p>
                  </a:txBody>
                  <a:tcPr marL="6781" marR="6781" marT="6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1" i="0" u="none" strike="noStrike" dirty="0">
                          <a:solidFill>
                            <a:srgbClr val="000000"/>
                          </a:solidFill>
                          <a:effectLst/>
                          <a:latin typeface="Calibri" panose="020F0502020204030204" pitchFamily="34" charset="0"/>
                        </a:rPr>
                        <a:t>Scăzute</a:t>
                      </a:r>
                    </a:p>
                  </a:txBody>
                  <a:tcPr marL="6781" marR="6781" marT="6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ro-RO" sz="1200" b="1" i="0" u="none" strike="noStrike" dirty="0">
                          <a:solidFill>
                            <a:schemeClr val="tx1"/>
                          </a:solidFill>
                          <a:effectLst/>
                          <a:latin typeface="Calibri" panose="020F0502020204030204" pitchFamily="34" charset="0"/>
                        </a:rPr>
                        <a:t>Mari</a:t>
                      </a:r>
                    </a:p>
                  </a:txBody>
                  <a:tcPr marL="6781" marR="6781" marT="6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83084697"/>
                  </a:ext>
                </a:extLst>
              </a:tr>
              <a:tr h="183487">
                <a:tc>
                  <a:txBody>
                    <a:bodyPr/>
                    <a:lstStyle/>
                    <a:p>
                      <a:pPr algn="ctr" fontAlgn="b"/>
                      <a:r>
                        <a:rPr lang="ro-RO" sz="1200" b="0" i="0" u="none" strike="noStrike">
                          <a:solidFill>
                            <a:srgbClr val="000000"/>
                          </a:solidFill>
                          <a:effectLst/>
                          <a:latin typeface="Calibri" panose="020F0502020204030204" pitchFamily="34" charset="0"/>
                        </a:rPr>
                        <a:t>GPS/Argos</a:t>
                      </a:r>
                    </a:p>
                  </a:txBody>
                  <a:tcPr marL="6781" marR="6781" marT="6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1" i="0" u="none" strike="noStrike" dirty="0">
                          <a:solidFill>
                            <a:srgbClr val="000000"/>
                          </a:solidFill>
                          <a:effectLst/>
                          <a:latin typeface="Calibri" panose="020F0502020204030204" pitchFamily="34" charset="0"/>
                        </a:rPr>
                        <a:t>Medii</a:t>
                      </a:r>
                    </a:p>
                  </a:txBody>
                  <a:tcPr marL="6781" marR="6781" marT="6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ro-RO" sz="1200" b="1" i="0" u="none" strike="noStrike" dirty="0">
                          <a:solidFill>
                            <a:schemeClr val="tx1"/>
                          </a:solidFill>
                          <a:effectLst/>
                          <a:latin typeface="Calibri" panose="020F0502020204030204" pitchFamily="34" charset="0"/>
                        </a:rPr>
                        <a:t>Mari</a:t>
                      </a:r>
                    </a:p>
                  </a:txBody>
                  <a:tcPr marL="6781" marR="6781" marT="6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934137306"/>
                  </a:ext>
                </a:extLst>
              </a:tr>
              <a:tr h="183487">
                <a:tc>
                  <a:txBody>
                    <a:bodyPr/>
                    <a:lstStyle/>
                    <a:p>
                      <a:pPr algn="ctr" fontAlgn="b"/>
                      <a:r>
                        <a:rPr lang="ro-RO" sz="1200" b="0" i="0" u="none" strike="noStrike">
                          <a:solidFill>
                            <a:srgbClr val="000000"/>
                          </a:solidFill>
                          <a:effectLst/>
                          <a:latin typeface="Calibri" panose="020F0502020204030204" pitchFamily="34" charset="0"/>
                        </a:rPr>
                        <a:t>GPS</a:t>
                      </a:r>
                    </a:p>
                  </a:txBody>
                  <a:tcPr marL="6781" marR="6781" marT="6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1" i="0" u="none" strike="noStrike" dirty="0">
                          <a:solidFill>
                            <a:srgbClr val="000000"/>
                          </a:solidFill>
                          <a:effectLst/>
                          <a:latin typeface="Calibri" panose="020F0502020204030204" pitchFamily="34" charset="0"/>
                        </a:rPr>
                        <a:t>Mari</a:t>
                      </a:r>
                    </a:p>
                  </a:txBody>
                  <a:tcPr marL="6781" marR="6781" marT="6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ro-RO" sz="1200" b="1" i="0" u="none" strike="noStrike" dirty="0">
                          <a:solidFill>
                            <a:schemeClr val="tx1"/>
                          </a:solidFill>
                          <a:effectLst/>
                          <a:latin typeface="Calibri" panose="020F0502020204030204" pitchFamily="34" charset="0"/>
                        </a:rPr>
                        <a:t>Scăzute</a:t>
                      </a:r>
                    </a:p>
                  </a:txBody>
                  <a:tcPr marL="6781" marR="6781" marT="6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9967759"/>
                  </a:ext>
                </a:extLst>
              </a:tr>
            </a:tbl>
          </a:graphicData>
        </a:graphic>
      </p:graphicFrame>
      <p:sp>
        <p:nvSpPr>
          <p:cNvPr id="2" name="CasetăText 1">
            <a:extLst>
              <a:ext uri="{FF2B5EF4-FFF2-40B4-BE49-F238E27FC236}">
                <a16:creationId xmlns:a16="http://schemas.microsoft.com/office/drawing/2014/main" id="{2A237F7F-E482-48FC-BF93-BD5499F99CB9}"/>
              </a:ext>
            </a:extLst>
          </p:cNvPr>
          <p:cNvSpPr txBox="1"/>
          <p:nvPr/>
        </p:nvSpPr>
        <p:spPr>
          <a:xfrm>
            <a:off x="869795" y="122663"/>
            <a:ext cx="5988205" cy="923330"/>
          </a:xfrm>
          <a:prstGeom prst="rect">
            <a:avLst/>
          </a:prstGeom>
          <a:noFill/>
        </p:spPr>
        <p:txBody>
          <a:bodyPr wrap="square" rtlCol="0">
            <a:spAutoFit/>
          </a:bodyPr>
          <a:lstStyle/>
          <a:p>
            <a:r>
              <a:rPr lang="ro-RO" dirty="0"/>
              <a:t>4. Costuri evaluate pentru dispozitivele de monitorizare</a:t>
            </a:r>
          </a:p>
          <a:p>
            <a:endParaRPr lang="ro-RO" dirty="0"/>
          </a:p>
          <a:p>
            <a:endParaRPr lang="ro-RO" dirty="0"/>
          </a:p>
        </p:txBody>
      </p:sp>
    </p:spTree>
    <p:extLst>
      <p:ext uri="{BB962C8B-B14F-4D97-AF65-F5344CB8AC3E}">
        <p14:creationId xmlns:p14="http://schemas.microsoft.com/office/powerpoint/2010/main" val="4082292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ine 6">
            <a:extLst>
              <a:ext uri="{FF2B5EF4-FFF2-40B4-BE49-F238E27FC236}">
                <a16:creationId xmlns:a16="http://schemas.microsoft.com/office/drawing/2014/main" id="{9F07EF39-EF58-434E-A296-0FF278019F0F}"/>
              </a:ext>
            </a:extLst>
          </p:cNvPr>
          <p:cNvPicPr>
            <a:picLocks noChangeAspect="1"/>
          </p:cNvPicPr>
          <p:nvPr/>
        </p:nvPicPr>
        <p:blipFill>
          <a:blip r:embed="rId2"/>
          <a:stretch>
            <a:fillRect/>
          </a:stretch>
        </p:blipFill>
        <p:spPr>
          <a:xfrm>
            <a:off x="8679366" y="0"/>
            <a:ext cx="3512634" cy="571332"/>
          </a:xfrm>
          <a:prstGeom prst="rect">
            <a:avLst/>
          </a:prstGeom>
        </p:spPr>
      </p:pic>
      <p:graphicFrame>
        <p:nvGraphicFramePr>
          <p:cNvPr id="8" name="Diagramă 7">
            <a:extLst>
              <a:ext uri="{FF2B5EF4-FFF2-40B4-BE49-F238E27FC236}">
                <a16:creationId xmlns:a16="http://schemas.microsoft.com/office/drawing/2014/main" id="{4B6DE14F-B115-4F03-9FA1-28D0EB7FE905}"/>
              </a:ext>
            </a:extLst>
          </p:cNvPr>
          <p:cNvGraphicFramePr>
            <a:graphicFrameLocks/>
          </p:cNvGraphicFramePr>
          <p:nvPr>
            <p:extLst>
              <p:ext uri="{D42A27DB-BD31-4B8C-83A1-F6EECF244321}">
                <p14:modId xmlns:p14="http://schemas.microsoft.com/office/powerpoint/2010/main" val="4161676916"/>
              </p:ext>
            </p:extLst>
          </p:nvPr>
        </p:nvGraphicFramePr>
        <p:xfrm>
          <a:off x="1200615" y="925551"/>
          <a:ext cx="7709210" cy="50062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8829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009665A-92A9-4CDD-933D-D28E4A905165}"/>
              </a:ext>
            </a:extLst>
          </p:cNvPr>
          <p:cNvSpPr>
            <a:spLocks noGrp="1"/>
          </p:cNvSpPr>
          <p:nvPr>
            <p:ph type="title"/>
          </p:nvPr>
        </p:nvSpPr>
        <p:spPr/>
        <p:txBody>
          <a:bodyPr/>
          <a:lstStyle/>
          <a:p>
            <a:pPr marL="342900" lvl="0" indent="-342900">
              <a:spcBef>
                <a:spcPts val="1000"/>
              </a:spcBef>
            </a:pPr>
            <a:r>
              <a:rPr lang="ro-RO" sz="1800" dirty="0">
                <a:solidFill>
                  <a:prstClr val="black"/>
                </a:solidFill>
                <a:ea typeface="+mn-ea"/>
                <a:cs typeface="+mn-cs"/>
              </a:rPr>
              <a:t>5. Concluzii</a:t>
            </a:r>
            <a:br>
              <a:rPr lang="ro-RO" sz="1800" dirty="0">
                <a:solidFill>
                  <a:prstClr val="black"/>
                </a:solidFill>
                <a:ea typeface="+mn-ea"/>
                <a:cs typeface="+mn-cs"/>
              </a:rPr>
            </a:br>
            <a:endParaRPr lang="ro-RO" dirty="0"/>
          </a:p>
        </p:txBody>
      </p:sp>
      <p:sp>
        <p:nvSpPr>
          <p:cNvPr id="3" name="Substituent conținut 2">
            <a:extLst>
              <a:ext uri="{FF2B5EF4-FFF2-40B4-BE49-F238E27FC236}">
                <a16:creationId xmlns:a16="http://schemas.microsoft.com/office/drawing/2014/main" id="{2A74CBB5-073D-4D87-9E15-4BF61D27F2B8}"/>
              </a:ext>
            </a:extLst>
          </p:cNvPr>
          <p:cNvSpPr>
            <a:spLocks noGrp="1"/>
          </p:cNvSpPr>
          <p:nvPr>
            <p:ph idx="1"/>
          </p:nvPr>
        </p:nvSpPr>
        <p:spPr>
          <a:xfrm>
            <a:off x="376250" y="1270000"/>
            <a:ext cx="9537184" cy="4350215"/>
          </a:xfrm>
        </p:spPr>
        <p:txBody>
          <a:bodyPr>
            <a:normAutofit/>
          </a:bodyPr>
          <a:lstStyle/>
          <a:p>
            <a:r>
              <a:rPr lang="ro-RO" dirty="0"/>
              <a:t>Durata de funcționare minimă pentru dispozitivele de tip </a:t>
            </a:r>
            <a:r>
              <a:rPr lang="ro-RO" b="1" dirty="0"/>
              <a:t>Argos</a:t>
            </a:r>
            <a:r>
              <a:rPr lang="ro-RO" dirty="0"/>
              <a:t>, în funcție de tipul dispozitivului este cuprinsă între 1 – 5928 zile și durata de funcționare maximă între 3 – </a:t>
            </a:r>
            <a:r>
              <a:rPr lang="en-US" dirty="0"/>
              <a:t>10632 </a:t>
            </a:r>
            <a:r>
              <a:rPr lang="en-US" dirty="0" err="1"/>
              <a:t>zile</a:t>
            </a:r>
            <a:r>
              <a:rPr lang="en-US" dirty="0"/>
              <a:t>.</a:t>
            </a:r>
          </a:p>
          <a:p>
            <a:r>
              <a:rPr lang="ro-RO" dirty="0"/>
              <a:t>Durata de funcționare minimă pentru dispozitivele de tip </a:t>
            </a:r>
            <a:r>
              <a:rPr lang="en-US" b="1" dirty="0"/>
              <a:t>GPS</a:t>
            </a:r>
            <a:r>
              <a:rPr lang="ro-RO" dirty="0"/>
              <a:t>, în funcție de tipul dispozitivului este cuprinsă între</a:t>
            </a:r>
            <a:r>
              <a:rPr lang="en-US" dirty="0"/>
              <a:t> 500 ore - 2</a:t>
            </a:r>
            <a:r>
              <a:rPr lang="ro-RO" dirty="0"/>
              <a:t> </a:t>
            </a:r>
            <a:r>
              <a:rPr lang="en-US" dirty="0"/>
              <a:t>ani</a:t>
            </a:r>
            <a:r>
              <a:rPr lang="ro-RO" dirty="0"/>
              <a:t> și durata de funcționare maximă între </a:t>
            </a:r>
            <a:r>
              <a:rPr lang="en-US" dirty="0"/>
              <a:t>3000 ore - 10 ani.</a:t>
            </a:r>
            <a:endParaRPr lang="ro-RO" dirty="0"/>
          </a:p>
          <a:p>
            <a:r>
              <a:rPr lang="ro-RO" dirty="0"/>
              <a:t>Durata de funcționare minimă pentru dispozitivele de tip </a:t>
            </a:r>
            <a:r>
              <a:rPr lang="en-US" b="1" dirty="0"/>
              <a:t>GPS/Argos</a:t>
            </a:r>
            <a:r>
              <a:rPr lang="ro-RO" dirty="0"/>
              <a:t>, în funcție de tipul dispozitivului este cuprinsă între</a:t>
            </a:r>
            <a:r>
              <a:rPr lang="en-US" dirty="0"/>
              <a:t> 140 </a:t>
            </a:r>
            <a:r>
              <a:rPr lang="en-US" dirty="0" err="1"/>
              <a:t>zile</a:t>
            </a:r>
            <a:r>
              <a:rPr lang="en-US" dirty="0"/>
              <a:t> – 1 an </a:t>
            </a:r>
            <a:r>
              <a:rPr lang="ro-RO" dirty="0"/>
              <a:t>și durata de funcționare maximă între</a:t>
            </a:r>
            <a:r>
              <a:rPr lang="en-US" dirty="0"/>
              <a:t> 320 </a:t>
            </a:r>
            <a:r>
              <a:rPr lang="en-US" dirty="0" err="1"/>
              <a:t>zile</a:t>
            </a:r>
            <a:r>
              <a:rPr lang="en-US" dirty="0"/>
              <a:t> – 3 ani.</a:t>
            </a:r>
          </a:p>
          <a:p>
            <a:r>
              <a:rPr lang="en-US" dirty="0" err="1"/>
              <a:t>Costurile</a:t>
            </a:r>
            <a:r>
              <a:rPr lang="ro-RO" dirty="0"/>
              <a:t> de achiziție</a:t>
            </a:r>
            <a:r>
              <a:rPr lang="en-US" dirty="0"/>
              <a:t> </a:t>
            </a:r>
            <a:r>
              <a:rPr lang="en-US" dirty="0" err="1"/>
              <a:t>pentru</a:t>
            </a:r>
            <a:r>
              <a:rPr lang="en-US" dirty="0"/>
              <a:t> </a:t>
            </a:r>
            <a:r>
              <a:rPr lang="en-US" dirty="0" err="1"/>
              <a:t>dispozitivele</a:t>
            </a:r>
            <a:r>
              <a:rPr lang="en-US" dirty="0"/>
              <a:t> de </a:t>
            </a:r>
            <a:r>
              <a:rPr lang="en-US" dirty="0" err="1"/>
              <a:t>monitorizare</a:t>
            </a:r>
            <a:r>
              <a:rPr lang="en-US" dirty="0"/>
              <a:t> de tip </a:t>
            </a:r>
            <a:r>
              <a:rPr lang="en-US" b="1" dirty="0"/>
              <a:t>Argos, GPS/Argos </a:t>
            </a:r>
            <a:r>
              <a:rPr lang="en-US" dirty="0"/>
              <a:t>sunt </a:t>
            </a:r>
            <a:r>
              <a:rPr lang="en-US" dirty="0" err="1"/>
              <a:t>mai</a:t>
            </a:r>
            <a:r>
              <a:rPr lang="en-US" dirty="0"/>
              <a:t> </a:t>
            </a:r>
            <a:r>
              <a:rPr lang="en-US" dirty="0" err="1"/>
              <a:t>mari</a:t>
            </a:r>
            <a:r>
              <a:rPr lang="en-US" dirty="0"/>
              <a:t> fa</a:t>
            </a:r>
            <a:r>
              <a:rPr lang="ro-RO" dirty="0" err="1"/>
              <a:t>ță</a:t>
            </a:r>
            <a:r>
              <a:rPr lang="ro-RO" dirty="0"/>
              <a:t> de </a:t>
            </a:r>
            <a:r>
              <a:rPr lang="en-US" dirty="0" err="1"/>
              <a:t>dispozitivele</a:t>
            </a:r>
            <a:r>
              <a:rPr lang="en-US" dirty="0"/>
              <a:t> de </a:t>
            </a:r>
            <a:r>
              <a:rPr lang="en-US" dirty="0" err="1"/>
              <a:t>monitorizare</a:t>
            </a:r>
            <a:r>
              <a:rPr lang="en-US" dirty="0"/>
              <a:t> de tip </a:t>
            </a:r>
            <a:r>
              <a:rPr lang="ro-RO" dirty="0"/>
              <a:t>GPS, GPS-GSM.</a:t>
            </a:r>
          </a:p>
          <a:p>
            <a:r>
              <a:rPr lang="ro-RO" dirty="0"/>
              <a:t>Costurile de captură sunt mai scăzute pentru dispozitivele care au durată de funcționare mai mare (</a:t>
            </a:r>
            <a:r>
              <a:rPr lang="ro-RO" b="1" dirty="0"/>
              <a:t>Argos, GPS/Argos</a:t>
            </a:r>
            <a:r>
              <a:rPr lang="ro-RO" dirty="0"/>
              <a:t>).</a:t>
            </a:r>
            <a:endParaRPr lang="en-US" dirty="0"/>
          </a:p>
        </p:txBody>
      </p:sp>
      <p:pic>
        <p:nvPicPr>
          <p:cNvPr id="4" name="Imagine 3">
            <a:extLst>
              <a:ext uri="{FF2B5EF4-FFF2-40B4-BE49-F238E27FC236}">
                <a16:creationId xmlns:a16="http://schemas.microsoft.com/office/drawing/2014/main" id="{2FDB4462-6B0B-4CA7-ABD3-AAD280800DF6}"/>
              </a:ext>
            </a:extLst>
          </p:cNvPr>
          <p:cNvPicPr>
            <a:picLocks noChangeAspect="1"/>
          </p:cNvPicPr>
          <p:nvPr/>
        </p:nvPicPr>
        <p:blipFill>
          <a:blip r:embed="rId2"/>
          <a:stretch>
            <a:fillRect/>
          </a:stretch>
        </p:blipFill>
        <p:spPr>
          <a:xfrm>
            <a:off x="8536157" y="0"/>
            <a:ext cx="3655843" cy="594625"/>
          </a:xfrm>
          <a:prstGeom prst="rect">
            <a:avLst/>
          </a:prstGeom>
        </p:spPr>
      </p:pic>
    </p:spTree>
    <p:extLst>
      <p:ext uri="{BB962C8B-B14F-4D97-AF65-F5344CB8AC3E}">
        <p14:creationId xmlns:p14="http://schemas.microsoft.com/office/powerpoint/2010/main" val="1791494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C2107D04-F8BB-4FF9-8CE8-17030E0B8FDB}"/>
              </a:ext>
            </a:extLst>
          </p:cNvPr>
          <p:cNvSpPr>
            <a:spLocks noGrp="1"/>
          </p:cNvSpPr>
          <p:nvPr>
            <p:ph type="title"/>
          </p:nvPr>
        </p:nvSpPr>
        <p:spPr>
          <a:xfrm>
            <a:off x="677334" y="496969"/>
            <a:ext cx="7842198" cy="639337"/>
          </a:xfrm>
        </p:spPr>
        <p:txBody>
          <a:bodyPr>
            <a:normAutofit fontScale="90000"/>
          </a:bodyPr>
          <a:lstStyle/>
          <a:p>
            <a:r>
              <a:rPr lang="ro-RO" dirty="0">
                <a:solidFill>
                  <a:schemeClr val="tx1"/>
                </a:solidFill>
              </a:rPr>
              <a:t>Structura prezentării</a:t>
            </a:r>
          </a:p>
        </p:txBody>
      </p:sp>
      <p:sp>
        <p:nvSpPr>
          <p:cNvPr id="3" name="Substituent conținut 2">
            <a:extLst>
              <a:ext uri="{FF2B5EF4-FFF2-40B4-BE49-F238E27FC236}">
                <a16:creationId xmlns:a16="http://schemas.microsoft.com/office/drawing/2014/main" id="{288758AC-C323-42D5-BC06-18BF21F88F12}"/>
              </a:ext>
            </a:extLst>
          </p:cNvPr>
          <p:cNvSpPr>
            <a:spLocks noGrp="1"/>
          </p:cNvSpPr>
          <p:nvPr>
            <p:ph idx="1"/>
          </p:nvPr>
        </p:nvSpPr>
        <p:spPr>
          <a:xfrm>
            <a:off x="677334" y="1346550"/>
            <a:ext cx="8596668" cy="3880773"/>
          </a:xfrm>
        </p:spPr>
        <p:txBody>
          <a:bodyPr/>
          <a:lstStyle/>
          <a:p>
            <a:r>
              <a:rPr lang="ro-RO" dirty="0">
                <a:solidFill>
                  <a:schemeClr val="tx1"/>
                </a:solidFill>
              </a:rPr>
              <a:t>1. Introducere</a:t>
            </a:r>
          </a:p>
          <a:p>
            <a:r>
              <a:rPr lang="ro-RO" dirty="0">
                <a:solidFill>
                  <a:schemeClr val="tx1"/>
                </a:solidFill>
              </a:rPr>
              <a:t>2. Producători de dispozitive de monitorizare</a:t>
            </a:r>
          </a:p>
          <a:p>
            <a:r>
              <a:rPr lang="ro-RO" dirty="0">
                <a:solidFill>
                  <a:schemeClr val="tx1"/>
                </a:solidFill>
              </a:rPr>
              <a:t>3. Tipuri de dispozitive de localizare și tehnologia utilizată</a:t>
            </a:r>
          </a:p>
          <a:p>
            <a:r>
              <a:rPr lang="ro-RO" dirty="0">
                <a:solidFill>
                  <a:schemeClr val="tx1"/>
                </a:solidFill>
              </a:rPr>
              <a:t>4. Costuri evaluate pentru dispozitivele de monitorizare</a:t>
            </a:r>
          </a:p>
          <a:p>
            <a:r>
              <a:rPr lang="ro-RO" dirty="0">
                <a:solidFill>
                  <a:schemeClr val="tx1"/>
                </a:solidFill>
              </a:rPr>
              <a:t>5. Concluzii</a:t>
            </a:r>
          </a:p>
        </p:txBody>
      </p:sp>
      <p:pic>
        <p:nvPicPr>
          <p:cNvPr id="4" name="Imagine 3">
            <a:extLst>
              <a:ext uri="{FF2B5EF4-FFF2-40B4-BE49-F238E27FC236}">
                <a16:creationId xmlns:a16="http://schemas.microsoft.com/office/drawing/2014/main" id="{3EE91428-D9FB-494D-B6A5-EE1C085D5C6E}"/>
              </a:ext>
            </a:extLst>
          </p:cNvPr>
          <p:cNvPicPr>
            <a:picLocks noChangeAspect="1"/>
          </p:cNvPicPr>
          <p:nvPr/>
        </p:nvPicPr>
        <p:blipFill>
          <a:blip r:embed="rId2"/>
          <a:stretch>
            <a:fillRect/>
          </a:stretch>
        </p:blipFill>
        <p:spPr>
          <a:xfrm>
            <a:off x="8146967" y="0"/>
            <a:ext cx="4045033" cy="656707"/>
          </a:xfrm>
          <a:prstGeom prst="rect">
            <a:avLst/>
          </a:prstGeom>
        </p:spPr>
      </p:pic>
    </p:spTree>
    <p:extLst>
      <p:ext uri="{BB962C8B-B14F-4D97-AF65-F5344CB8AC3E}">
        <p14:creationId xmlns:p14="http://schemas.microsoft.com/office/powerpoint/2010/main" val="2384192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4B31D80-D79A-4310-9E8D-7A20EEF2F5A5}"/>
              </a:ext>
            </a:extLst>
          </p:cNvPr>
          <p:cNvSpPr>
            <a:spLocks noGrp="1"/>
          </p:cNvSpPr>
          <p:nvPr>
            <p:ph type="title"/>
          </p:nvPr>
        </p:nvSpPr>
        <p:spPr>
          <a:xfrm>
            <a:off x="677334" y="609600"/>
            <a:ext cx="8596668" cy="672790"/>
          </a:xfrm>
        </p:spPr>
        <p:txBody>
          <a:bodyPr>
            <a:normAutofit fontScale="90000"/>
          </a:bodyPr>
          <a:lstStyle/>
          <a:p>
            <a:r>
              <a:rPr lang="ro-RO" sz="2800" dirty="0">
                <a:solidFill>
                  <a:schemeClr val="tx1"/>
                </a:solidFill>
              </a:rPr>
              <a:t>1. Introducere</a:t>
            </a:r>
            <a:br>
              <a:rPr lang="ro-RO" dirty="0">
                <a:solidFill>
                  <a:schemeClr val="tx1"/>
                </a:solidFill>
              </a:rPr>
            </a:br>
            <a:endParaRPr lang="ro-RO" dirty="0">
              <a:solidFill>
                <a:schemeClr val="tx1"/>
              </a:solidFill>
            </a:endParaRPr>
          </a:p>
        </p:txBody>
      </p:sp>
      <p:sp>
        <p:nvSpPr>
          <p:cNvPr id="3" name="Substituent conținut 2">
            <a:extLst>
              <a:ext uri="{FF2B5EF4-FFF2-40B4-BE49-F238E27FC236}">
                <a16:creationId xmlns:a16="http://schemas.microsoft.com/office/drawing/2014/main" id="{69C56D34-A0B8-4737-8371-6A202C87FA17}"/>
              </a:ext>
            </a:extLst>
          </p:cNvPr>
          <p:cNvSpPr>
            <a:spLocks noGrp="1"/>
          </p:cNvSpPr>
          <p:nvPr>
            <p:ph idx="1"/>
          </p:nvPr>
        </p:nvSpPr>
        <p:spPr>
          <a:xfrm>
            <a:off x="175528" y="1522067"/>
            <a:ext cx="10774970" cy="4243114"/>
          </a:xfrm>
        </p:spPr>
        <p:txBody>
          <a:bodyPr/>
          <a:lstStyle/>
          <a:p>
            <a:r>
              <a:rPr lang="ro-RO" dirty="0">
                <a:solidFill>
                  <a:schemeClr val="tx1"/>
                </a:solidFill>
              </a:rPr>
              <a:t>În cadrul acestei prezentări vor fi evidențiate </a:t>
            </a:r>
            <a:r>
              <a:rPr lang="ro-RO" dirty="0"/>
              <a:t>tehnicile de monitorizare în timp real a animalelor sălbatice din România cu ajutorul tehnologiilor geospațiale. </a:t>
            </a:r>
          </a:p>
          <a:p>
            <a:r>
              <a:rPr lang="ro-RO" dirty="0"/>
              <a:t>Aceste tehnici de monitorizare se adresează: </a:t>
            </a:r>
          </a:p>
          <a:p>
            <a:pPr marL="0" indent="0">
              <a:buNone/>
            </a:pPr>
            <a:r>
              <a:rPr lang="ro-RO" dirty="0"/>
              <a:t>      - căilor de migrațiune</a:t>
            </a:r>
          </a:p>
          <a:p>
            <a:pPr marL="0" indent="0">
              <a:buNone/>
            </a:pPr>
            <a:r>
              <a:rPr lang="ro-RO" dirty="0"/>
              <a:t>      - modele de dispersie</a:t>
            </a:r>
          </a:p>
          <a:p>
            <a:pPr marL="0" indent="0">
              <a:buNone/>
            </a:pPr>
            <a:r>
              <a:rPr lang="ro-RO" dirty="0"/>
              <a:t>      - studiilor de etologie</a:t>
            </a:r>
          </a:p>
          <a:p>
            <a:pPr marL="0" indent="0">
              <a:buNone/>
            </a:pPr>
            <a:r>
              <a:rPr lang="ro-RO" dirty="0"/>
              <a:t>      - determinarea preferințelor de habitat</a:t>
            </a:r>
          </a:p>
          <a:p>
            <a:pPr marL="0" indent="0">
              <a:buNone/>
            </a:pPr>
            <a:endParaRPr lang="ro-RO" dirty="0"/>
          </a:p>
          <a:p>
            <a:pPr marL="0" indent="0">
              <a:buNone/>
            </a:pPr>
            <a:r>
              <a:rPr lang="ro-RO" dirty="0"/>
              <a:t>Aceste tehnici de monitorizare vor fi prezentate pentru încurajarea cercetării și implicarea factorilor interesați (</a:t>
            </a:r>
            <a:r>
              <a:rPr lang="ro-RO" dirty="0" err="1"/>
              <a:t>stakeholders</a:t>
            </a:r>
            <a:r>
              <a:rPr lang="ro-RO" dirty="0"/>
              <a:t>), pentru monitorizarea în timp real a animalelor sălbatice.</a:t>
            </a:r>
          </a:p>
          <a:p>
            <a:endParaRPr lang="ro-RO" dirty="0">
              <a:solidFill>
                <a:schemeClr val="tx1"/>
              </a:solidFill>
            </a:endParaRPr>
          </a:p>
        </p:txBody>
      </p:sp>
      <p:pic>
        <p:nvPicPr>
          <p:cNvPr id="4" name="Imagine 3">
            <a:extLst>
              <a:ext uri="{FF2B5EF4-FFF2-40B4-BE49-F238E27FC236}">
                <a16:creationId xmlns:a16="http://schemas.microsoft.com/office/drawing/2014/main" id="{9F801984-6654-4C39-B790-A8661061ED4E}"/>
              </a:ext>
            </a:extLst>
          </p:cNvPr>
          <p:cNvPicPr>
            <a:picLocks noChangeAspect="1"/>
          </p:cNvPicPr>
          <p:nvPr/>
        </p:nvPicPr>
        <p:blipFill>
          <a:blip r:embed="rId2"/>
          <a:stretch>
            <a:fillRect/>
          </a:stretch>
        </p:blipFill>
        <p:spPr>
          <a:xfrm>
            <a:off x="8146967" y="0"/>
            <a:ext cx="4045033" cy="656707"/>
          </a:xfrm>
          <a:prstGeom prst="rect">
            <a:avLst/>
          </a:prstGeom>
        </p:spPr>
      </p:pic>
    </p:spTree>
    <p:extLst>
      <p:ext uri="{BB962C8B-B14F-4D97-AF65-F5344CB8AC3E}">
        <p14:creationId xmlns:p14="http://schemas.microsoft.com/office/powerpoint/2010/main" val="1681604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1206CAE-5508-4D5A-8074-C23B105184B8}"/>
              </a:ext>
            </a:extLst>
          </p:cNvPr>
          <p:cNvSpPr>
            <a:spLocks noGrp="1"/>
          </p:cNvSpPr>
          <p:nvPr>
            <p:ph type="title"/>
          </p:nvPr>
        </p:nvSpPr>
        <p:spPr>
          <a:xfrm>
            <a:off x="677334" y="609600"/>
            <a:ext cx="8596668" cy="661639"/>
          </a:xfrm>
        </p:spPr>
        <p:txBody>
          <a:bodyPr>
            <a:normAutofit fontScale="90000"/>
          </a:bodyPr>
          <a:lstStyle/>
          <a:p>
            <a:r>
              <a:rPr lang="ro-RO" sz="2500" dirty="0">
                <a:solidFill>
                  <a:schemeClr val="tx1"/>
                </a:solidFill>
              </a:rPr>
              <a:t>2. Producători de dispozitive de monitorizare</a:t>
            </a:r>
            <a:br>
              <a:rPr lang="ro-RO" sz="2500" dirty="0">
                <a:solidFill>
                  <a:schemeClr val="tx1"/>
                </a:solidFill>
              </a:rPr>
            </a:br>
            <a:endParaRPr lang="ro-RO" sz="2500" dirty="0">
              <a:solidFill>
                <a:schemeClr val="tx1"/>
              </a:solidFill>
            </a:endParaRPr>
          </a:p>
        </p:txBody>
      </p:sp>
      <p:pic>
        <p:nvPicPr>
          <p:cNvPr id="6" name="Imagine 5">
            <a:extLst>
              <a:ext uri="{FF2B5EF4-FFF2-40B4-BE49-F238E27FC236}">
                <a16:creationId xmlns:a16="http://schemas.microsoft.com/office/drawing/2014/main" id="{32FFCF58-DF0A-4033-86F1-31058E7D462D}"/>
              </a:ext>
            </a:extLst>
          </p:cNvPr>
          <p:cNvPicPr>
            <a:picLocks noChangeAspect="1"/>
          </p:cNvPicPr>
          <p:nvPr/>
        </p:nvPicPr>
        <p:blipFill>
          <a:blip r:embed="rId2"/>
          <a:stretch>
            <a:fillRect/>
          </a:stretch>
        </p:blipFill>
        <p:spPr>
          <a:xfrm>
            <a:off x="8146967" y="0"/>
            <a:ext cx="4045033" cy="656707"/>
          </a:xfrm>
          <a:prstGeom prst="rect">
            <a:avLst/>
          </a:prstGeom>
        </p:spPr>
      </p:pic>
      <p:graphicFrame>
        <p:nvGraphicFramePr>
          <p:cNvPr id="10" name="Tabel 9">
            <a:extLst>
              <a:ext uri="{FF2B5EF4-FFF2-40B4-BE49-F238E27FC236}">
                <a16:creationId xmlns:a16="http://schemas.microsoft.com/office/drawing/2014/main" id="{D2DFC1AD-D960-4A06-A08E-7A5C7453CFC4}"/>
              </a:ext>
            </a:extLst>
          </p:cNvPr>
          <p:cNvGraphicFramePr>
            <a:graphicFrameLocks noGrp="1"/>
          </p:cNvGraphicFramePr>
          <p:nvPr>
            <p:extLst>
              <p:ext uri="{D42A27DB-BD31-4B8C-83A1-F6EECF244321}">
                <p14:modId xmlns:p14="http://schemas.microsoft.com/office/powerpoint/2010/main" val="3883234929"/>
              </p:ext>
            </p:extLst>
          </p:nvPr>
        </p:nvGraphicFramePr>
        <p:xfrm>
          <a:off x="1387763" y="1509999"/>
          <a:ext cx="8128001" cy="822960"/>
        </p:xfrm>
        <a:graphic>
          <a:graphicData uri="http://schemas.openxmlformats.org/drawingml/2006/table">
            <a:tbl>
              <a:tblPr firstRow="1" bandRow="1">
                <a:tableStyleId>{5C22544A-7EE6-4342-B048-85BDC9FD1C3A}</a:tableStyleId>
              </a:tblPr>
              <a:tblGrid>
                <a:gridCol w="1161143">
                  <a:extLst>
                    <a:ext uri="{9D8B030D-6E8A-4147-A177-3AD203B41FA5}">
                      <a16:colId xmlns:a16="http://schemas.microsoft.com/office/drawing/2014/main" val="3261707773"/>
                    </a:ext>
                  </a:extLst>
                </a:gridCol>
                <a:gridCol w="1161143">
                  <a:extLst>
                    <a:ext uri="{9D8B030D-6E8A-4147-A177-3AD203B41FA5}">
                      <a16:colId xmlns:a16="http://schemas.microsoft.com/office/drawing/2014/main" val="2475432877"/>
                    </a:ext>
                  </a:extLst>
                </a:gridCol>
                <a:gridCol w="1161143">
                  <a:extLst>
                    <a:ext uri="{9D8B030D-6E8A-4147-A177-3AD203B41FA5}">
                      <a16:colId xmlns:a16="http://schemas.microsoft.com/office/drawing/2014/main" val="4292964814"/>
                    </a:ext>
                  </a:extLst>
                </a:gridCol>
                <a:gridCol w="1161143">
                  <a:extLst>
                    <a:ext uri="{9D8B030D-6E8A-4147-A177-3AD203B41FA5}">
                      <a16:colId xmlns:a16="http://schemas.microsoft.com/office/drawing/2014/main" val="2067553082"/>
                    </a:ext>
                  </a:extLst>
                </a:gridCol>
                <a:gridCol w="1338621">
                  <a:extLst>
                    <a:ext uri="{9D8B030D-6E8A-4147-A177-3AD203B41FA5}">
                      <a16:colId xmlns:a16="http://schemas.microsoft.com/office/drawing/2014/main" val="286160199"/>
                    </a:ext>
                  </a:extLst>
                </a:gridCol>
                <a:gridCol w="983665">
                  <a:extLst>
                    <a:ext uri="{9D8B030D-6E8A-4147-A177-3AD203B41FA5}">
                      <a16:colId xmlns:a16="http://schemas.microsoft.com/office/drawing/2014/main" val="4009992770"/>
                    </a:ext>
                  </a:extLst>
                </a:gridCol>
                <a:gridCol w="1161143">
                  <a:extLst>
                    <a:ext uri="{9D8B030D-6E8A-4147-A177-3AD203B41FA5}">
                      <a16:colId xmlns:a16="http://schemas.microsoft.com/office/drawing/2014/main" val="2944115616"/>
                    </a:ext>
                  </a:extLst>
                </a:gridCol>
              </a:tblGrid>
              <a:tr h="370840">
                <a:tc>
                  <a:txBody>
                    <a:bodyPr/>
                    <a:lstStyle/>
                    <a:p>
                      <a:pPr algn="ctr"/>
                      <a:r>
                        <a:rPr lang="ro-RO" sz="1600" dirty="0"/>
                        <a:t>ATS </a:t>
                      </a:r>
                      <a:r>
                        <a:rPr lang="ro-RO" sz="1600" dirty="0" err="1"/>
                        <a:t>Telemetry</a:t>
                      </a:r>
                      <a:endParaRPr lang="ro-RO" sz="1600" dirty="0"/>
                    </a:p>
                  </a:txBody>
                  <a:tcPr anchor="ctr">
                    <a:solidFill>
                      <a:srgbClr val="0070C0"/>
                    </a:solidFill>
                  </a:tcPr>
                </a:tc>
                <a:tc>
                  <a:txBody>
                    <a:bodyPr/>
                    <a:lstStyle/>
                    <a:p>
                      <a:pPr algn="ctr"/>
                      <a:r>
                        <a:rPr lang="ro-RO" sz="1600" dirty="0" err="1"/>
                        <a:t>Biotrack</a:t>
                      </a:r>
                      <a:endParaRPr lang="ro-RO" sz="1600" dirty="0"/>
                    </a:p>
                  </a:txBody>
                  <a:tcPr anchor="ctr">
                    <a:solidFill>
                      <a:srgbClr val="0070C0"/>
                    </a:solidFill>
                  </a:tcPr>
                </a:tc>
                <a:tc>
                  <a:txBody>
                    <a:bodyPr/>
                    <a:lstStyle/>
                    <a:p>
                      <a:pPr algn="ctr"/>
                      <a:r>
                        <a:rPr lang="ro-RO" sz="1600" dirty="0" err="1"/>
                        <a:t>Geotrack</a:t>
                      </a:r>
                      <a:r>
                        <a:rPr lang="ro-RO" sz="1600" dirty="0"/>
                        <a:t> Inc </a:t>
                      </a:r>
                    </a:p>
                  </a:txBody>
                  <a:tcPr anchor="ctr">
                    <a:solidFill>
                      <a:srgbClr val="0070C0"/>
                    </a:solidFill>
                  </a:tcPr>
                </a:tc>
                <a:tc>
                  <a:txBody>
                    <a:bodyPr/>
                    <a:lstStyle/>
                    <a:p>
                      <a:pPr algn="ctr"/>
                      <a:r>
                        <a:rPr lang="ro-RO" sz="1600" dirty="0" err="1"/>
                        <a:t>Lotek</a:t>
                      </a:r>
                      <a:endParaRPr lang="ro-RO" sz="1600" dirty="0"/>
                    </a:p>
                  </a:txBody>
                  <a:tcPr anchor="ctr">
                    <a:solidFill>
                      <a:srgbClr val="0070C0"/>
                    </a:solidFill>
                  </a:tcPr>
                </a:tc>
                <a:tc>
                  <a:txBody>
                    <a:bodyPr/>
                    <a:lstStyle/>
                    <a:p>
                      <a:pPr algn="ctr"/>
                      <a:r>
                        <a:rPr lang="ro-RO" sz="1600" dirty="0" err="1"/>
                        <a:t>Microwave</a:t>
                      </a:r>
                      <a:r>
                        <a:rPr lang="ro-RO" sz="1600" dirty="0"/>
                        <a:t> </a:t>
                      </a:r>
                      <a:r>
                        <a:rPr lang="ro-RO" sz="1600" dirty="0" err="1"/>
                        <a:t>Telemetry</a:t>
                      </a:r>
                      <a:r>
                        <a:rPr lang="ro-RO" sz="1600" dirty="0"/>
                        <a:t> Inc</a:t>
                      </a:r>
                    </a:p>
                  </a:txBody>
                  <a:tcPr anchor="ctr">
                    <a:solidFill>
                      <a:srgbClr val="0070C0"/>
                    </a:solidFill>
                  </a:tcPr>
                </a:tc>
                <a:tc>
                  <a:txBody>
                    <a:bodyPr/>
                    <a:lstStyle/>
                    <a:p>
                      <a:pPr algn="ctr"/>
                      <a:r>
                        <a:rPr lang="ro-RO" sz="1600" dirty="0" err="1"/>
                        <a:t>Milsar</a:t>
                      </a:r>
                      <a:endParaRPr lang="ro-RO" sz="1600" dirty="0"/>
                    </a:p>
                  </a:txBody>
                  <a:tcPr anchor="ctr">
                    <a:solidFill>
                      <a:srgbClr val="0070C0"/>
                    </a:solidFill>
                  </a:tcPr>
                </a:tc>
                <a:tc>
                  <a:txBody>
                    <a:bodyPr/>
                    <a:lstStyle/>
                    <a:p>
                      <a:pPr algn="ctr"/>
                      <a:r>
                        <a:rPr lang="ro-RO" sz="1600" dirty="0"/>
                        <a:t>SIRTRACK</a:t>
                      </a:r>
                    </a:p>
                  </a:txBody>
                  <a:tcPr anchor="ctr">
                    <a:solidFill>
                      <a:srgbClr val="0070C0"/>
                    </a:solidFill>
                  </a:tcPr>
                </a:tc>
                <a:extLst>
                  <a:ext uri="{0D108BD9-81ED-4DB2-BD59-A6C34878D82A}">
                    <a16:rowId xmlns:a16="http://schemas.microsoft.com/office/drawing/2014/main" val="2794777300"/>
                  </a:ext>
                </a:extLst>
              </a:tr>
            </a:tbl>
          </a:graphicData>
        </a:graphic>
      </p:graphicFrame>
      <p:sp>
        <p:nvSpPr>
          <p:cNvPr id="11" name="Oval 10">
            <a:extLst>
              <a:ext uri="{FF2B5EF4-FFF2-40B4-BE49-F238E27FC236}">
                <a16:creationId xmlns:a16="http://schemas.microsoft.com/office/drawing/2014/main" id="{E4563FFF-76F1-44B9-A576-0C3C5E9006D8}"/>
              </a:ext>
            </a:extLst>
          </p:cNvPr>
          <p:cNvSpPr/>
          <p:nvPr/>
        </p:nvSpPr>
        <p:spPr>
          <a:xfrm>
            <a:off x="38465" y="3246932"/>
            <a:ext cx="1707193" cy="90822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o-RO" sz="1400" dirty="0" err="1"/>
              <a:t>Acoustic</a:t>
            </a:r>
            <a:r>
              <a:rPr lang="ro-RO" sz="1400" dirty="0"/>
              <a:t> </a:t>
            </a:r>
            <a:r>
              <a:rPr lang="ro-RO" sz="1400" dirty="0" err="1"/>
              <a:t>Transmitters</a:t>
            </a:r>
            <a:endParaRPr lang="ro-RO" sz="1400" dirty="0"/>
          </a:p>
        </p:txBody>
      </p:sp>
      <p:sp>
        <p:nvSpPr>
          <p:cNvPr id="12" name="Oval 11">
            <a:extLst>
              <a:ext uri="{FF2B5EF4-FFF2-40B4-BE49-F238E27FC236}">
                <a16:creationId xmlns:a16="http://schemas.microsoft.com/office/drawing/2014/main" id="{637DB38C-601D-48B5-8282-A1AC35A632C8}"/>
              </a:ext>
            </a:extLst>
          </p:cNvPr>
          <p:cNvSpPr/>
          <p:nvPr/>
        </p:nvSpPr>
        <p:spPr>
          <a:xfrm>
            <a:off x="865849" y="4222405"/>
            <a:ext cx="1766453" cy="90822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o-RO" sz="1400" dirty="0"/>
              <a:t>Archive </a:t>
            </a:r>
            <a:r>
              <a:rPr lang="ro-RO" sz="1400" dirty="0" err="1"/>
              <a:t>Transmitters</a:t>
            </a:r>
            <a:endParaRPr lang="ro-RO" sz="1400" dirty="0"/>
          </a:p>
        </p:txBody>
      </p:sp>
      <p:sp>
        <p:nvSpPr>
          <p:cNvPr id="13" name="Oval 12">
            <a:extLst>
              <a:ext uri="{FF2B5EF4-FFF2-40B4-BE49-F238E27FC236}">
                <a16:creationId xmlns:a16="http://schemas.microsoft.com/office/drawing/2014/main" id="{7217028A-1700-46A9-97C5-37EDA938FF53}"/>
              </a:ext>
            </a:extLst>
          </p:cNvPr>
          <p:cNvSpPr/>
          <p:nvPr/>
        </p:nvSpPr>
        <p:spPr>
          <a:xfrm>
            <a:off x="2344059" y="4906186"/>
            <a:ext cx="1552531" cy="95169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dirty="0"/>
              <a:t>GPS</a:t>
            </a:r>
          </a:p>
        </p:txBody>
      </p:sp>
      <p:sp>
        <p:nvSpPr>
          <p:cNvPr id="14" name="Oval 13">
            <a:extLst>
              <a:ext uri="{FF2B5EF4-FFF2-40B4-BE49-F238E27FC236}">
                <a16:creationId xmlns:a16="http://schemas.microsoft.com/office/drawing/2014/main" id="{230E7647-03C7-46CF-8642-971D787EFE2A}"/>
              </a:ext>
            </a:extLst>
          </p:cNvPr>
          <p:cNvSpPr/>
          <p:nvPr/>
        </p:nvSpPr>
        <p:spPr>
          <a:xfrm>
            <a:off x="3538739" y="5669855"/>
            <a:ext cx="1552531" cy="90822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dirty="0"/>
              <a:t>Argos</a:t>
            </a:r>
          </a:p>
        </p:txBody>
      </p:sp>
      <p:sp>
        <p:nvSpPr>
          <p:cNvPr id="15" name="Oval 14">
            <a:extLst>
              <a:ext uri="{FF2B5EF4-FFF2-40B4-BE49-F238E27FC236}">
                <a16:creationId xmlns:a16="http://schemas.microsoft.com/office/drawing/2014/main" id="{C62653ED-2CB7-4352-B163-E3DF7DB4389C}"/>
              </a:ext>
            </a:extLst>
          </p:cNvPr>
          <p:cNvSpPr/>
          <p:nvPr/>
        </p:nvSpPr>
        <p:spPr>
          <a:xfrm>
            <a:off x="5188405" y="5875600"/>
            <a:ext cx="1496229" cy="908222"/>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dirty="0"/>
              <a:t>GPS/Argos</a:t>
            </a:r>
          </a:p>
        </p:txBody>
      </p:sp>
      <p:sp>
        <p:nvSpPr>
          <p:cNvPr id="16" name="Oval 15">
            <a:extLst>
              <a:ext uri="{FF2B5EF4-FFF2-40B4-BE49-F238E27FC236}">
                <a16:creationId xmlns:a16="http://schemas.microsoft.com/office/drawing/2014/main" id="{44B2302B-5F44-4C7E-8AA8-7E34D53828AB}"/>
              </a:ext>
            </a:extLst>
          </p:cNvPr>
          <p:cNvSpPr/>
          <p:nvPr/>
        </p:nvSpPr>
        <p:spPr>
          <a:xfrm>
            <a:off x="6758040" y="5960862"/>
            <a:ext cx="1345184" cy="82296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dirty="0"/>
              <a:t>VHF</a:t>
            </a:r>
          </a:p>
        </p:txBody>
      </p:sp>
      <p:sp>
        <p:nvSpPr>
          <p:cNvPr id="17" name="Oval 16">
            <a:extLst>
              <a:ext uri="{FF2B5EF4-FFF2-40B4-BE49-F238E27FC236}">
                <a16:creationId xmlns:a16="http://schemas.microsoft.com/office/drawing/2014/main" id="{ED823D2C-7161-4B8B-9766-633F3A2405E5}"/>
              </a:ext>
            </a:extLst>
          </p:cNvPr>
          <p:cNvSpPr/>
          <p:nvPr/>
        </p:nvSpPr>
        <p:spPr>
          <a:xfrm>
            <a:off x="8216834" y="5669855"/>
            <a:ext cx="1631107" cy="100747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dirty="0" err="1"/>
              <a:t>Geolocation</a:t>
            </a:r>
            <a:endParaRPr lang="ro-RO" sz="1400" dirty="0"/>
          </a:p>
        </p:txBody>
      </p:sp>
      <p:sp>
        <p:nvSpPr>
          <p:cNvPr id="19" name="Oval 18">
            <a:extLst>
              <a:ext uri="{FF2B5EF4-FFF2-40B4-BE49-F238E27FC236}">
                <a16:creationId xmlns:a16="http://schemas.microsoft.com/office/drawing/2014/main" id="{DE7CD184-7861-429D-B5CE-9F6F36AA0123}"/>
              </a:ext>
            </a:extLst>
          </p:cNvPr>
          <p:cNvSpPr/>
          <p:nvPr/>
        </p:nvSpPr>
        <p:spPr>
          <a:xfrm>
            <a:off x="10466509" y="3741206"/>
            <a:ext cx="1573783" cy="100747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dirty="0"/>
              <a:t>Argos/VHF</a:t>
            </a:r>
          </a:p>
        </p:txBody>
      </p:sp>
      <p:sp>
        <p:nvSpPr>
          <p:cNvPr id="20" name="Oval 19">
            <a:extLst>
              <a:ext uri="{FF2B5EF4-FFF2-40B4-BE49-F238E27FC236}">
                <a16:creationId xmlns:a16="http://schemas.microsoft.com/office/drawing/2014/main" id="{68DCC481-DB6F-4F77-907D-800ED0C5FB11}"/>
              </a:ext>
            </a:extLst>
          </p:cNvPr>
          <p:cNvSpPr/>
          <p:nvPr/>
        </p:nvSpPr>
        <p:spPr>
          <a:xfrm>
            <a:off x="9727782" y="4928041"/>
            <a:ext cx="1573783" cy="1007470"/>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dirty="0"/>
              <a:t>GPS/VHF</a:t>
            </a:r>
          </a:p>
        </p:txBody>
      </p:sp>
      <p:cxnSp>
        <p:nvCxnSpPr>
          <p:cNvPr id="24" name="Conector drept cu săgeată 23">
            <a:extLst>
              <a:ext uri="{FF2B5EF4-FFF2-40B4-BE49-F238E27FC236}">
                <a16:creationId xmlns:a16="http://schemas.microsoft.com/office/drawing/2014/main" id="{81933266-CFBE-454B-8D2F-D143A43DC0F2}"/>
              </a:ext>
            </a:extLst>
          </p:cNvPr>
          <p:cNvCxnSpPr>
            <a:endCxn id="11" idx="0"/>
          </p:cNvCxnSpPr>
          <p:nvPr/>
        </p:nvCxnSpPr>
        <p:spPr>
          <a:xfrm flipH="1">
            <a:off x="892062" y="2332959"/>
            <a:ext cx="853596" cy="9139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Conector drept cu săgeată 25">
            <a:extLst>
              <a:ext uri="{FF2B5EF4-FFF2-40B4-BE49-F238E27FC236}">
                <a16:creationId xmlns:a16="http://schemas.microsoft.com/office/drawing/2014/main" id="{21852336-6C81-4F8D-9972-3223648522DE}"/>
              </a:ext>
            </a:extLst>
          </p:cNvPr>
          <p:cNvCxnSpPr/>
          <p:nvPr/>
        </p:nvCxnSpPr>
        <p:spPr>
          <a:xfrm flipH="1">
            <a:off x="1932709" y="2332959"/>
            <a:ext cx="166255" cy="18221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Conector drept cu săgeată 27">
            <a:extLst>
              <a:ext uri="{FF2B5EF4-FFF2-40B4-BE49-F238E27FC236}">
                <a16:creationId xmlns:a16="http://schemas.microsoft.com/office/drawing/2014/main" id="{C26063FE-3112-421F-A051-1C8C32704540}"/>
              </a:ext>
            </a:extLst>
          </p:cNvPr>
          <p:cNvCxnSpPr>
            <a:cxnSpLocks/>
          </p:cNvCxnSpPr>
          <p:nvPr/>
        </p:nvCxnSpPr>
        <p:spPr>
          <a:xfrm>
            <a:off x="2344059" y="2332959"/>
            <a:ext cx="783944" cy="25950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Conector drept cu săgeată 30">
            <a:extLst>
              <a:ext uri="{FF2B5EF4-FFF2-40B4-BE49-F238E27FC236}">
                <a16:creationId xmlns:a16="http://schemas.microsoft.com/office/drawing/2014/main" id="{54120D68-568D-43E5-AB7C-1E2B12916D04}"/>
              </a:ext>
            </a:extLst>
          </p:cNvPr>
          <p:cNvCxnSpPr>
            <a:endCxn id="16" idx="1"/>
          </p:cNvCxnSpPr>
          <p:nvPr/>
        </p:nvCxnSpPr>
        <p:spPr>
          <a:xfrm>
            <a:off x="2510314" y="2332959"/>
            <a:ext cx="4444724" cy="37484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Conector drept cu săgeată 32">
            <a:extLst>
              <a:ext uri="{FF2B5EF4-FFF2-40B4-BE49-F238E27FC236}">
                <a16:creationId xmlns:a16="http://schemas.microsoft.com/office/drawing/2014/main" id="{AD007776-7217-4C0B-9718-63207129920D}"/>
              </a:ext>
            </a:extLst>
          </p:cNvPr>
          <p:cNvCxnSpPr/>
          <p:nvPr/>
        </p:nvCxnSpPr>
        <p:spPr>
          <a:xfrm>
            <a:off x="3128003" y="2332959"/>
            <a:ext cx="4104070" cy="362790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drept cu săgeată 34">
            <a:extLst>
              <a:ext uri="{FF2B5EF4-FFF2-40B4-BE49-F238E27FC236}">
                <a16:creationId xmlns:a16="http://schemas.microsoft.com/office/drawing/2014/main" id="{CEC90C4B-4412-4F81-AD53-4B582393A5CD}"/>
              </a:ext>
            </a:extLst>
          </p:cNvPr>
          <p:cNvCxnSpPr>
            <a:endCxn id="13" idx="0"/>
          </p:cNvCxnSpPr>
          <p:nvPr/>
        </p:nvCxnSpPr>
        <p:spPr>
          <a:xfrm flipH="1">
            <a:off x="3120325" y="2332959"/>
            <a:ext cx="7678" cy="25732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ector drept cu săgeată 36">
            <a:extLst>
              <a:ext uri="{FF2B5EF4-FFF2-40B4-BE49-F238E27FC236}">
                <a16:creationId xmlns:a16="http://schemas.microsoft.com/office/drawing/2014/main" id="{1B5DAAB1-C293-470A-B7ED-312272E1F46E}"/>
              </a:ext>
            </a:extLst>
          </p:cNvPr>
          <p:cNvCxnSpPr>
            <a:endCxn id="15" idx="1"/>
          </p:cNvCxnSpPr>
          <p:nvPr/>
        </p:nvCxnSpPr>
        <p:spPr>
          <a:xfrm>
            <a:off x="3128003" y="2332959"/>
            <a:ext cx="2279520" cy="367564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ector drept cu săgeată 38">
            <a:extLst>
              <a:ext uri="{FF2B5EF4-FFF2-40B4-BE49-F238E27FC236}">
                <a16:creationId xmlns:a16="http://schemas.microsoft.com/office/drawing/2014/main" id="{298AA5C7-2269-44F5-9F55-29B9D629A7FC}"/>
              </a:ext>
            </a:extLst>
          </p:cNvPr>
          <p:cNvCxnSpPr>
            <a:endCxn id="20" idx="2"/>
          </p:cNvCxnSpPr>
          <p:nvPr/>
        </p:nvCxnSpPr>
        <p:spPr>
          <a:xfrm>
            <a:off x="3128003" y="2332959"/>
            <a:ext cx="6599779" cy="309881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ector drept cu săgeată 40">
            <a:extLst>
              <a:ext uri="{FF2B5EF4-FFF2-40B4-BE49-F238E27FC236}">
                <a16:creationId xmlns:a16="http://schemas.microsoft.com/office/drawing/2014/main" id="{AE339698-AA18-404B-855B-0B3C82E49856}"/>
              </a:ext>
            </a:extLst>
          </p:cNvPr>
          <p:cNvCxnSpPr>
            <a:endCxn id="17" idx="1"/>
          </p:cNvCxnSpPr>
          <p:nvPr/>
        </p:nvCxnSpPr>
        <p:spPr>
          <a:xfrm>
            <a:off x="3135681" y="2332959"/>
            <a:ext cx="5320023" cy="348443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ector drept cu săgeată 44">
            <a:extLst>
              <a:ext uri="{FF2B5EF4-FFF2-40B4-BE49-F238E27FC236}">
                <a16:creationId xmlns:a16="http://schemas.microsoft.com/office/drawing/2014/main" id="{16ADB830-A678-4127-AE36-86F9FC88474B}"/>
              </a:ext>
            </a:extLst>
          </p:cNvPr>
          <p:cNvCxnSpPr>
            <a:endCxn id="14" idx="0"/>
          </p:cNvCxnSpPr>
          <p:nvPr/>
        </p:nvCxnSpPr>
        <p:spPr>
          <a:xfrm>
            <a:off x="3896590" y="2332959"/>
            <a:ext cx="418415" cy="333689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ector drept cu săgeată 46">
            <a:extLst>
              <a:ext uri="{FF2B5EF4-FFF2-40B4-BE49-F238E27FC236}">
                <a16:creationId xmlns:a16="http://schemas.microsoft.com/office/drawing/2014/main" id="{20DB7E1C-75D8-469F-8EDA-FC240FA46DD0}"/>
              </a:ext>
            </a:extLst>
          </p:cNvPr>
          <p:cNvCxnSpPr/>
          <p:nvPr/>
        </p:nvCxnSpPr>
        <p:spPr>
          <a:xfrm>
            <a:off x="4010200" y="2332959"/>
            <a:ext cx="1563578" cy="35426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ector drept cu săgeată 48">
            <a:extLst>
              <a:ext uri="{FF2B5EF4-FFF2-40B4-BE49-F238E27FC236}">
                <a16:creationId xmlns:a16="http://schemas.microsoft.com/office/drawing/2014/main" id="{BAD1C9AB-01E6-4F01-8777-446B1F5FAB4E}"/>
              </a:ext>
            </a:extLst>
          </p:cNvPr>
          <p:cNvCxnSpPr>
            <a:endCxn id="16" idx="0"/>
          </p:cNvCxnSpPr>
          <p:nvPr/>
        </p:nvCxnSpPr>
        <p:spPr>
          <a:xfrm>
            <a:off x="5407523" y="2332959"/>
            <a:ext cx="2023109" cy="362790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ector drept cu săgeată 50">
            <a:extLst>
              <a:ext uri="{FF2B5EF4-FFF2-40B4-BE49-F238E27FC236}">
                <a16:creationId xmlns:a16="http://schemas.microsoft.com/office/drawing/2014/main" id="{E71BE97D-1BA3-4914-8FB8-073C25FBA597}"/>
              </a:ext>
            </a:extLst>
          </p:cNvPr>
          <p:cNvCxnSpPr>
            <a:endCxn id="11" idx="7"/>
          </p:cNvCxnSpPr>
          <p:nvPr/>
        </p:nvCxnSpPr>
        <p:spPr>
          <a:xfrm flipH="1">
            <a:off x="1495645" y="2332959"/>
            <a:ext cx="3919556" cy="104697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ector drept cu săgeată 52">
            <a:extLst>
              <a:ext uri="{FF2B5EF4-FFF2-40B4-BE49-F238E27FC236}">
                <a16:creationId xmlns:a16="http://schemas.microsoft.com/office/drawing/2014/main" id="{9F602F8C-C715-4004-9E70-B5795EB5743F}"/>
              </a:ext>
            </a:extLst>
          </p:cNvPr>
          <p:cNvCxnSpPr/>
          <p:nvPr/>
        </p:nvCxnSpPr>
        <p:spPr>
          <a:xfrm flipH="1">
            <a:off x="4561605" y="2332959"/>
            <a:ext cx="845918" cy="333689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ector drept cu săgeată 54">
            <a:extLst>
              <a:ext uri="{FF2B5EF4-FFF2-40B4-BE49-F238E27FC236}">
                <a16:creationId xmlns:a16="http://schemas.microsoft.com/office/drawing/2014/main" id="{4861AC3C-CC33-4D96-8DC3-27EB2A728918}"/>
              </a:ext>
            </a:extLst>
          </p:cNvPr>
          <p:cNvCxnSpPr/>
          <p:nvPr/>
        </p:nvCxnSpPr>
        <p:spPr>
          <a:xfrm flipH="1">
            <a:off x="3531061" y="2332959"/>
            <a:ext cx="1822709" cy="25950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ector drept cu săgeată 56">
            <a:extLst>
              <a:ext uri="{FF2B5EF4-FFF2-40B4-BE49-F238E27FC236}">
                <a16:creationId xmlns:a16="http://schemas.microsoft.com/office/drawing/2014/main" id="{B1714B95-5D55-455F-9C6A-CB42BCD2E175}"/>
              </a:ext>
            </a:extLst>
          </p:cNvPr>
          <p:cNvCxnSpPr>
            <a:endCxn id="15" idx="0"/>
          </p:cNvCxnSpPr>
          <p:nvPr/>
        </p:nvCxnSpPr>
        <p:spPr>
          <a:xfrm>
            <a:off x="5353770" y="2332959"/>
            <a:ext cx="582750" cy="354264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ector drept cu săgeată 58">
            <a:extLst>
              <a:ext uri="{FF2B5EF4-FFF2-40B4-BE49-F238E27FC236}">
                <a16:creationId xmlns:a16="http://schemas.microsoft.com/office/drawing/2014/main" id="{631328CC-AE12-4D6E-9B62-54CDF8592FDA}"/>
              </a:ext>
            </a:extLst>
          </p:cNvPr>
          <p:cNvCxnSpPr>
            <a:cxnSpLocks/>
            <a:stCxn id="10" idx="2"/>
          </p:cNvCxnSpPr>
          <p:nvPr/>
        </p:nvCxnSpPr>
        <p:spPr>
          <a:xfrm>
            <a:off x="5451763" y="2332959"/>
            <a:ext cx="3223059" cy="333689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ector drept cu săgeată 60">
            <a:extLst>
              <a:ext uri="{FF2B5EF4-FFF2-40B4-BE49-F238E27FC236}">
                <a16:creationId xmlns:a16="http://schemas.microsoft.com/office/drawing/2014/main" id="{187F881E-705A-430C-AEDB-FEF1A28155D5}"/>
              </a:ext>
            </a:extLst>
          </p:cNvPr>
          <p:cNvCxnSpPr>
            <a:endCxn id="14" idx="7"/>
          </p:cNvCxnSpPr>
          <p:nvPr/>
        </p:nvCxnSpPr>
        <p:spPr>
          <a:xfrm flipH="1">
            <a:off x="4863907" y="2332959"/>
            <a:ext cx="2091131" cy="3469902"/>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ector drept cu săgeată 62">
            <a:extLst>
              <a:ext uri="{FF2B5EF4-FFF2-40B4-BE49-F238E27FC236}">
                <a16:creationId xmlns:a16="http://schemas.microsoft.com/office/drawing/2014/main" id="{8A02B984-994F-4143-9B26-1B7BC1407E31}"/>
              </a:ext>
            </a:extLst>
          </p:cNvPr>
          <p:cNvCxnSpPr/>
          <p:nvPr/>
        </p:nvCxnSpPr>
        <p:spPr>
          <a:xfrm flipH="1">
            <a:off x="6109120" y="2380703"/>
            <a:ext cx="959528" cy="3477178"/>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onector drept cu săgeată 64">
            <a:extLst>
              <a:ext uri="{FF2B5EF4-FFF2-40B4-BE49-F238E27FC236}">
                <a16:creationId xmlns:a16="http://schemas.microsoft.com/office/drawing/2014/main" id="{CB341039-FAC1-464D-8E2F-FB8AAD4C3E9A}"/>
              </a:ext>
            </a:extLst>
          </p:cNvPr>
          <p:cNvCxnSpPr/>
          <p:nvPr/>
        </p:nvCxnSpPr>
        <p:spPr>
          <a:xfrm flipH="1">
            <a:off x="3896590" y="2332959"/>
            <a:ext cx="3875810" cy="2797668"/>
          </a:xfrm>
          <a:prstGeom prst="straightConnector1">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ector drept cu săgeată 66">
            <a:extLst>
              <a:ext uri="{FF2B5EF4-FFF2-40B4-BE49-F238E27FC236}">
                <a16:creationId xmlns:a16="http://schemas.microsoft.com/office/drawing/2014/main" id="{350F3EB4-3411-40AB-AFD4-FF3BF4F00DA2}"/>
              </a:ext>
            </a:extLst>
          </p:cNvPr>
          <p:cNvCxnSpPr/>
          <p:nvPr/>
        </p:nvCxnSpPr>
        <p:spPr>
          <a:xfrm flipH="1">
            <a:off x="5091270" y="2247697"/>
            <a:ext cx="3844912" cy="3610184"/>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Conector drept cu săgeată 68">
            <a:extLst>
              <a:ext uri="{FF2B5EF4-FFF2-40B4-BE49-F238E27FC236}">
                <a16:creationId xmlns:a16="http://schemas.microsoft.com/office/drawing/2014/main" id="{FF464159-9E76-4126-A42E-89BFAB95E8EF}"/>
              </a:ext>
            </a:extLst>
          </p:cNvPr>
          <p:cNvCxnSpPr>
            <a:endCxn id="13" idx="6"/>
          </p:cNvCxnSpPr>
          <p:nvPr/>
        </p:nvCxnSpPr>
        <p:spPr>
          <a:xfrm flipH="1">
            <a:off x="3896590" y="2315240"/>
            <a:ext cx="5070490" cy="3066794"/>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onector drept cu săgeată 70">
            <a:extLst>
              <a:ext uri="{FF2B5EF4-FFF2-40B4-BE49-F238E27FC236}">
                <a16:creationId xmlns:a16="http://schemas.microsoft.com/office/drawing/2014/main" id="{49AD794D-6CE5-454F-B45F-A7A71475623F}"/>
              </a:ext>
            </a:extLst>
          </p:cNvPr>
          <p:cNvCxnSpPr>
            <a:endCxn id="15" idx="7"/>
          </p:cNvCxnSpPr>
          <p:nvPr/>
        </p:nvCxnSpPr>
        <p:spPr>
          <a:xfrm flipH="1">
            <a:off x="6465516" y="2332959"/>
            <a:ext cx="2598483" cy="3675647"/>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onector drept cu săgeată 72">
            <a:extLst>
              <a:ext uri="{FF2B5EF4-FFF2-40B4-BE49-F238E27FC236}">
                <a16:creationId xmlns:a16="http://schemas.microsoft.com/office/drawing/2014/main" id="{51E0C750-F20E-4641-95B5-6D9DC7F9D2B3}"/>
              </a:ext>
            </a:extLst>
          </p:cNvPr>
          <p:cNvCxnSpPr/>
          <p:nvPr/>
        </p:nvCxnSpPr>
        <p:spPr>
          <a:xfrm flipH="1">
            <a:off x="7731303" y="2380703"/>
            <a:ext cx="1408377" cy="362790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ector drept cu săgeată 74">
            <a:extLst>
              <a:ext uri="{FF2B5EF4-FFF2-40B4-BE49-F238E27FC236}">
                <a16:creationId xmlns:a16="http://schemas.microsoft.com/office/drawing/2014/main" id="{238B1E2F-3D91-4EF4-9317-1C951CBD5B6C}"/>
              </a:ext>
            </a:extLst>
          </p:cNvPr>
          <p:cNvCxnSpPr>
            <a:endCxn id="17" idx="0"/>
          </p:cNvCxnSpPr>
          <p:nvPr/>
        </p:nvCxnSpPr>
        <p:spPr>
          <a:xfrm flipH="1">
            <a:off x="9032388" y="2380703"/>
            <a:ext cx="107292" cy="3289152"/>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ector drept cu săgeată 76">
            <a:extLst>
              <a:ext uri="{FF2B5EF4-FFF2-40B4-BE49-F238E27FC236}">
                <a16:creationId xmlns:a16="http://schemas.microsoft.com/office/drawing/2014/main" id="{20A721A8-FA9B-4807-9452-45F5D4DE44C7}"/>
              </a:ext>
            </a:extLst>
          </p:cNvPr>
          <p:cNvCxnSpPr>
            <a:endCxn id="19" idx="1"/>
          </p:cNvCxnSpPr>
          <p:nvPr/>
        </p:nvCxnSpPr>
        <p:spPr>
          <a:xfrm>
            <a:off x="9224291" y="2380703"/>
            <a:ext cx="1472693" cy="1508044"/>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059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4">
            <a:extLst>
              <a:ext uri="{FF2B5EF4-FFF2-40B4-BE49-F238E27FC236}">
                <a16:creationId xmlns:a16="http://schemas.microsoft.com/office/drawing/2014/main" id="{B01587AC-D931-4CE5-A2AE-119E7B2BD30E}"/>
              </a:ext>
            </a:extLst>
          </p:cNvPr>
          <p:cNvGraphicFramePr>
            <a:graphicFrameLocks noGrp="1"/>
          </p:cNvGraphicFramePr>
          <p:nvPr>
            <p:extLst>
              <p:ext uri="{D42A27DB-BD31-4B8C-83A1-F6EECF244321}">
                <p14:modId xmlns:p14="http://schemas.microsoft.com/office/powerpoint/2010/main" val="3323608479"/>
              </p:ext>
            </p:extLst>
          </p:nvPr>
        </p:nvGraphicFramePr>
        <p:xfrm>
          <a:off x="111512" y="358566"/>
          <a:ext cx="8596311" cy="3346015"/>
        </p:xfrm>
        <a:graphic>
          <a:graphicData uri="http://schemas.openxmlformats.org/drawingml/2006/table">
            <a:tbl>
              <a:tblPr/>
              <a:tblGrid>
                <a:gridCol w="1583473">
                  <a:extLst>
                    <a:ext uri="{9D8B030D-6E8A-4147-A177-3AD203B41FA5}">
                      <a16:colId xmlns:a16="http://schemas.microsoft.com/office/drawing/2014/main" val="2857128647"/>
                    </a:ext>
                  </a:extLst>
                </a:gridCol>
                <a:gridCol w="1483113">
                  <a:extLst>
                    <a:ext uri="{9D8B030D-6E8A-4147-A177-3AD203B41FA5}">
                      <a16:colId xmlns:a16="http://schemas.microsoft.com/office/drawing/2014/main" val="227330207"/>
                    </a:ext>
                  </a:extLst>
                </a:gridCol>
                <a:gridCol w="4190040">
                  <a:extLst>
                    <a:ext uri="{9D8B030D-6E8A-4147-A177-3AD203B41FA5}">
                      <a16:colId xmlns:a16="http://schemas.microsoft.com/office/drawing/2014/main" val="343848906"/>
                    </a:ext>
                  </a:extLst>
                </a:gridCol>
                <a:gridCol w="1339685">
                  <a:extLst>
                    <a:ext uri="{9D8B030D-6E8A-4147-A177-3AD203B41FA5}">
                      <a16:colId xmlns:a16="http://schemas.microsoft.com/office/drawing/2014/main" val="816593518"/>
                    </a:ext>
                  </a:extLst>
                </a:gridCol>
              </a:tblGrid>
              <a:tr h="167461">
                <a:tc>
                  <a:txBody>
                    <a:bodyPr/>
                    <a:lstStyle/>
                    <a:p>
                      <a:pPr algn="l" fontAlgn="b"/>
                      <a:r>
                        <a:rPr lang="ro-RO" sz="1400" b="1" i="0" u="none" strike="noStrike">
                          <a:solidFill>
                            <a:srgbClr val="000000"/>
                          </a:solidFill>
                          <a:effectLst/>
                          <a:latin typeface="Calibri" panose="020F0502020204030204" pitchFamily="34" charset="0"/>
                        </a:rPr>
                        <a:t>Categorii (dispozitive de localizare)</a:t>
                      </a:r>
                    </a:p>
                  </a:txBody>
                  <a:tcPr marL="8373" marR="8373" marT="83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400" b="1" i="0" u="none" strike="noStrike" dirty="0">
                          <a:solidFill>
                            <a:srgbClr val="000000"/>
                          </a:solidFill>
                          <a:effectLst/>
                          <a:latin typeface="Calibri" panose="020F0502020204030204" pitchFamily="34" charset="0"/>
                        </a:rPr>
                        <a:t>Tip localizare</a:t>
                      </a:r>
                    </a:p>
                  </a:txBody>
                  <a:tcPr marL="8373" marR="8373" marT="83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400" b="1" i="0" u="none" strike="noStrike">
                          <a:solidFill>
                            <a:srgbClr val="000000"/>
                          </a:solidFill>
                          <a:effectLst/>
                          <a:latin typeface="Calibri" panose="020F0502020204030204" pitchFamily="34" charset="0"/>
                        </a:rPr>
                        <a:t>Modalitate receptionare</a:t>
                      </a:r>
                    </a:p>
                  </a:txBody>
                  <a:tcPr marL="8373" marR="8373" marT="83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400" b="1" i="0" u="none" strike="noStrike">
                          <a:solidFill>
                            <a:srgbClr val="000000"/>
                          </a:solidFill>
                          <a:effectLst/>
                          <a:latin typeface="Calibri" panose="020F0502020204030204" pitchFamily="34" charset="0"/>
                        </a:rPr>
                        <a:t>Grupuri de specii țintă</a:t>
                      </a:r>
                    </a:p>
                  </a:txBody>
                  <a:tcPr marL="8373" marR="8373" marT="83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9472400"/>
                  </a:ext>
                </a:extLst>
              </a:tr>
              <a:tr h="1187296">
                <a:tc rowSpan="3">
                  <a:txBody>
                    <a:bodyPr/>
                    <a:lstStyle/>
                    <a:p>
                      <a:pPr algn="ctr" fontAlgn="ctr"/>
                      <a:r>
                        <a:rPr lang="ro-RO" sz="1400" b="0" i="0" u="none" strike="noStrike">
                          <a:solidFill>
                            <a:srgbClr val="000000"/>
                          </a:solidFill>
                          <a:effectLst/>
                          <a:latin typeface="Calibri" panose="020F0502020204030204" pitchFamily="34" charset="0"/>
                        </a:rPr>
                        <a:t>Acoustic Transmitters</a:t>
                      </a:r>
                    </a:p>
                  </a:txBody>
                  <a:tcPr marL="8373" marR="8373" marT="83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400" b="0" i="0" u="none" strike="noStrike">
                          <a:solidFill>
                            <a:srgbClr val="000000"/>
                          </a:solidFill>
                          <a:effectLst/>
                          <a:latin typeface="Calibri" panose="020F0502020204030204" pitchFamily="34" charset="0"/>
                        </a:rPr>
                        <a:t>Transmitere semnale acustice</a:t>
                      </a:r>
                    </a:p>
                  </a:txBody>
                  <a:tcPr marL="8373" marR="8373" marT="83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400" b="0" i="0" u="none" strike="noStrike">
                          <a:solidFill>
                            <a:srgbClr val="000000"/>
                          </a:solidFill>
                          <a:effectLst/>
                          <a:latin typeface="Calibri" panose="020F0502020204030204" pitchFamily="34" charset="0"/>
                        </a:rPr>
                        <a:t>Este necesară utilizarea unui transmițător VHF pentru pești. Dispozitivul acustic va fi integrat în transmițător și traductorul acustic va fi plasat la capătul transmițătorului. Antena transmițătorului VHF va fi pozționată în partea din spate a transmițătorului.</a:t>
                      </a:r>
                    </a:p>
                  </a:txBody>
                  <a:tcPr marL="8373" marR="8373" marT="83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400" b="0" i="0" u="none" strike="noStrike">
                          <a:solidFill>
                            <a:srgbClr val="000000"/>
                          </a:solidFill>
                          <a:effectLst/>
                          <a:latin typeface="Calibri" panose="020F0502020204030204" pitchFamily="34" charset="0"/>
                        </a:rPr>
                        <a:t>Implantare pe specii de pești</a:t>
                      </a:r>
                    </a:p>
                  </a:txBody>
                  <a:tcPr marL="8373" marR="8373" marT="83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011602"/>
                  </a:ext>
                </a:extLst>
              </a:tr>
              <a:tr h="1187296">
                <a:tc vMerge="1">
                  <a:txBody>
                    <a:bodyPr/>
                    <a:lstStyle/>
                    <a:p>
                      <a:endParaRPr lang="ro-RO"/>
                    </a:p>
                  </a:txBody>
                  <a:tcPr/>
                </a:tc>
                <a:tc>
                  <a:txBody>
                    <a:bodyPr/>
                    <a:lstStyle/>
                    <a:p>
                      <a:pPr algn="ctr" fontAlgn="b"/>
                      <a:r>
                        <a:rPr lang="ro-RO" sz="1400" b="0" i="0" u="none" strike="noStrike">
                          <a:solidFill>
                            <a:srgbClr val="000000"/>
                          </a:solidFill>
                          <a:effectLst/>
                          <a:latin typeface="Calibri" panose="020F0502020204030204" pitchFamily="34" charset="0"/>
                        </a:rPr>
                        <a:t>GPS</a:t>
                      </a:r>
                    </a:p>
                  </a:txBody>
                  <a:tcPr marL="8373" marR="8373" marT="83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400" b="0" i="0" u="none" strike="noStrike" dirty="0">
                          <a:solidFill>
                            <a:srgbClr val="000000"/>
                          </a:solidFill>
                          <a:effectLst/>
                          <a:latin typeface="Calibri" panose="020F0502020204030204" pitchFamily="34" charset="0"/>
                        </a:rPr>
                        <a:t>Modelul G2110E2 utilizează satelitul Iridium pentru a trimite datele de locație stocate de pe  chipset-</a:t>
                      </a:r>
                      <a:r>
                        <a:rPr lang="ro-RO" sz="1400" b="0" i="0" u="none" strike="noStrike" dirty="0" err="1">
                          <a:solidFill>
                            <a:srgbClr val="000000"/>
                          </a:solidFill>
                          <a:effectLst/>
                          <a:latin typeface="Calibri" panose="020F0502020204030204" pitchFamily="34" charset="0"/>
                        </a:rPr>
                        <a:t>ul</a:t>
                      </a:r>
                      <a:r>
                        <a:rPr lang="ro-RO" sz="1400" b="0" i="0" u="none" strike="noStrike" dirty="0">
                          <a:solidFill>
                            <a:srgbClr val="000000"/>
                          </a:solidFill>
                          <a:effectLst/>
                          <a:latin typeface="Calibri" panose="020F0502020204030204" pitchFamily="34" charset="0"/>
                        </a:rPr>
                        <a:t> receptorului </a:t>
                      </a:r>
                      <a:r>
                        <a:rPr lang="ro-RO" sz="1400" b="0" i="0" u="none" strike="noStrike" dirty="0" err="1">
                          <a:solidFill>
                            <a:srgbClr val="000000"/>
                          </a:solidFill>
                          <a:effectLst/>
                          <a:latin typeface="Calibri" panose="020F0502020204030204" pitchFamily="34" charset="0"/>
                        </a:rPr>
                        <a:t>GPS.Un</a:t>
                      </a:r>
                      <a:r>
                        <a:rPr lang="ro-RO" sz="1400" b="0" i="0" u="none" strike="noStrike" dirty="0">
                          <a:solidFill>
                            <a:srgbClr val="000000"/>
                          </a:solidFill>
                          <a:effectLst/>
                          <a:latin typeface="Calibri" panose="020F0502020204030204" pitchFamily="34" charset="0"/>
                        </a:rPr>
                        <a:t> </a:t>
                      </a:r>
                      <a:r>
                        <a:rPr lang="ro-RO" sz="1400" b="0" i="0" u="none" strike="noStrike" dirty="0" err="1">
                          <a:solidFill>
                            <a:srgbClr val="000000"/>
                          </a:solidFill>
                          <a:effectLst/>
                          <a:latin typeface="Calibri" panose="020F0502020204030204" pitchFamily="34" charset="0"/>
                        </a:rPr>
                        <a:t>transmiţător</a:t>
                      </a:r>
                      <a:r>
                        <a:rPr lang="ro-RO" sz="1400" b="0" i="0" u="none" strike="noStrike" dirty="0">
                          <a:solidFill>
                            <a:srgbClr val="000000"/>
                          </a:solidFill>
                          <a:effectLst/>
                          <a:latin typeface="Calibri" panose="020F0502020204030204" pitchFamily="34" charset="0"/>
                        </a:rPr>
                        <a:t> VHF integrat va permite urmărirea animalului în câmp, iar mecanismul de eliberare a gulerului permite reutilizarea </a:t>
                      </a:r>
                      <a:r>
                        <a:rPr lang="ro-RO" sz="1400" b="0" i="0" u="none" strike="noStrike" dirty="0" err="1">
                          <a:solidFill>
                            <a:srgbClr val="000000"/>
                          </a:solidFill>
                          <a:effectLst/>
                          <a:latin typeface="Calibri" panose="020F0502020204030204" pitchFamily="34" charset="0"/>
                        </a:rPr>
                        <a:t>şi</a:t>
                      </a:r>
                      <a:r>
                        <a:rPr lang="ro-RO" sz="1400" b="0" i="0" u="none" strike="noStrike" dirty="0">
                          <a:solidFill>
                            <a:srgbClr val="000000"/>
                          </a:solidFill>
                          <a:effectLst/>
                          <a:latin typeface="Calibri" panose="020F0502020204030204" pitchFamily="34" charset="0"/>
                        </a:rPr>
                        <a:t> după recuperare. </a:t>
                      </a:r>
                    </a:p>
                  </a:txBody>
                  <a:tcPr marL="8373" marR="8373" marT="83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400" b="0" i="0" u="none" strike="noStrike">
                          <a:solidFill>
                            <a:srgbClr val="000000"/>
                          </a:solidFill>
                          <a:effectLst/>
                          <a:latin typeface="Calibri" panose="020F0502020204030204" pitchFamily="34" charset="0"/>
                        </a:rPr>
                        <a:t>Pe gâtul mamiferelor</a:t>
                      </a:r>
                    </a:p>
                  </a:txBody>
                  <a:tcPr marL="8373" marR="8373" marT="83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2212355"/>
                  </a:ext>
                </a:extLst>
              </a:tr>
              <a:tr h="303104">
                <a:tc vMerge="1">
                  <a:txBody>
                    <a:bodyPr/>
                    <a:lstStyle/>
                    <a:p>
                      <a:endParaRPr lang="ro-RO"/>
                    </a:p>
                  </a:txBody>
                  <a:tcPr/>
                </a:tc>
                <a:tc>
                  <a:txBody>
                    <a:bodyPr/>
                    <a:lstStyle/>
                    <a:p>
                      <a:pPr algn="ctr" fontAlgn="b"/>
                      <a:r>
                        <a:rPr lang="ro-RO" sz="1400" b="0" i="0" u="none" strike="noStrike">
                          <a:solidFill>
                            <a:srgbClr val="000000"/>
                          </a:solidFill>
                          <a:effectLst/>
                          <a:latin typeface="Calibri" panose="020F0502020204030204" pitchFamily="34" charset="0"/>
                        </a:rPr>
                        <a:t>VHF</a:t>
                      </a:r>
                    </a:p>
                  </a:txBody>
                  <a:tcPr marL="8373" marR="8373" marT="83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ro-RO" sz="1400" b="0" i="0" u="none" strike="noStrike" dirty="0">
                        <a:solidFill>
                          <a:srgbClr val="000000"/>
                        </a:solidFill>
                        <a:effectLst/>
                        <a:latin typeface="Calibri" panose="020F0502020204030204" pitchFamily="34" charset="0"/>
                      </a:endParaRPr>
                    </a:p>
                  </a:txBody>
                  <a:tcPr marL="8373" marR="8373" marT="83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400" b="0" i="0" u="none" strike="noStrike" dirty="0">
                          <a:solidFill>
                            <a:srgbClr val="000000"/>
                          </a:solidFill>
                          <a:effectLst/>
                          <a:latin typeface="Calibri" panose="020F0502020204030204" pitchFamily="34" charset="0"/>
                        </a:rPr>
                        <a:t>Pe spatele speciilor marine</a:t>
                      </a:r>
                    </a:p>
                  </a:txBody>
                  <a:tcPr marL="8373" marR="8373" marT="83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5276567"/>
                  </a:ext>
                </a:extLst>
              </a:tr>
            </a:tbl>
          </a:graphicData>
        </a:graphic>
      </p:graphicFrame>
      <p:pic>
        <p:nvPicPr>
          <p:cNvPr id="7" name="Imagine 6">
            <a:extLst>
              <a:ext uri="{FF2B5EF4-FFF2-40B4-BE49-F238E27FC236}">
                <a16:creationId xmlns:a16="http://schemas.microsoft.com/office/drawing/2014/main" id="{702E6181-75DE-4643-A3C9-965D91A87F5C}"/>
              </a:ext>
            </a:extLst>
          </p:cNvPr>
          <p:cNvPicPr>
            <a:picLocks noChangeAspect="1"/>
          </p:cNvPicPr>
          <p:nvPr/>
        </p:nvPicPr>
        <p:blipFill>
          <a:blip r:embed="rId2"/>
          <a:stretch>
            <a:fillRect/>
          </a:stretch>
        </p:blipFill>
        <p:spPr>
          <a:xfrm>
            <a:off x="111512" y="3804942"/>
            <a:ext cx="4710795" cy="3053058"/>
          </a:xfrm>
          <a:prstGeom prst="rect">
            <a:avLst/>
          </a:prstGeom>
        </p:spPr>
      </p:pic>
      <p:sp>
        <p:nvSpPr>
          <p:cNvPr id="8" name="CasetăText 7">
            <a:extLst>
              <a:ext uri="{FF2B5EF4-FFF2-40B4-BE49-F238E27FC236}">
                <a16:creationId xmlns:a16="http://schemas.microsoft.com/office/drawing/2014/main" id="{76F874DB-068C-4287-9506-34A20BBB127D}"/>
              </a:ext>
            </a:extLst>
          </p:cNvPr>
          <p:cNvSpPr txBox="1"/>
          <p:nvPr/>
        </p:nvSpPr>
        <p:spPr>
          <a:xfrm>
            <a:off x="468351" y="6547547"/>
            <a:ext cx="1248937" cy="276999"/>
          </a:xfrm>
          <a:prstGeom prst="rect">
            <a:avLst/>
          </a:prstGeom>
          <a:noFill/>
        </p:spPr>
        <p:txBody>
          <a:bodyPr wrap="square" rtlCol="0">
            <a:spAutoFit/>
          </a:bodyPr>
          <a:lstStyle/>
          <a:p>
            <a:r>
              <a:rPr lang="ro-RO" sz="1200" u="sng" dirty="0">
                <a:hlinkClick r:id="rId3"/>
              </a:rPr>
              <a:t>www.Phys.org</a:t>
            </a:r>
            <a:endParaRPr lang="ro-RO" sz="1200" dirty="0"/>
          </a:p>
        </p:txBody>
      </p:sp>
      <p:pic>
        <p:nvPicPr>
          <p:cNvPr id="9" name="Imagine 8">
            <a:extLst>
              <a:ext uri="{FF2B5EF4-FFF2-40B4-BE49-F238E27FC236}">
                <a16:creationId xmlns:a16="http://schemas.microsoft.com/office/drawing/2014/main" id="{821EAC34-A61A-4E0A-84B4-E4DF6830AD29}"/>
              </a:ext>
            </a:extLst>
          </p:cNvPr>
          <p:cNvPicPr>
            <a:picLocks noChangeAspect="1"/>
          </p:cNvPicPr>
          <p:nvPr/>
        </p:nvPicPr>
        <p:blipFill>
          <a:blip r:embed="rId4"/>
          <a:stretch>
            <a:fillRect/>
          </a:stretch>
        </p:blipFill>
        <p:spPr>
          <a:xfrm>
            <a:off x="5099040" y="4025589"/>
            <a:ext cx="3291760" cy="2521957"/>
          </a:xfrm>
          <a:prstGeom prst="rect">
            <a:avLst/>
          </a:prstGeom>
        </p:spPr>
      </p:pic>
      <p:sp>
        <p:nvSpPr>
          <p:cNvPr id="10" name="CasetăText 9">
            <a:extLst>
              <a:ext uri="{FF2B5EF4-FFF2-40B4-BE49-F238E27FC236}">
                <a16:creationId xmlns:a16="http://schemas.microsoft.com/office/drawing/2014/main" id="{F93BB2D3-0B76-4130-A821-780C6A5D10D1}"/>
              </a:ext>
            </a:extLst>
          </p:cNvPr>
          <p:cNvSpPr txBox="1"/>
          <p:nvPr/>
        </p:nvSpPr>
        <p:spPr>
          <a:xfrm>
            <a:off x="5419493" y="6547547"/>
            <a:ext cx="1510498" cy="276999"/>
          </a:xfrm>
          <a:prstGeom prst="rect">
            <a:avLst/>
          </a:prstGeom>
          <a:noFill/>
        </p:spPr>
        <p:txBody>
          <a:bodyPr wrap="square" rtlCol="0">
            <a:spAutoFit/>
          </a:bodyPr>
          <a:lstStyle/>
          <a:p>
            <a:r>
              <a:rPr lang="ro-RO" sz="1200" dirty="0">
                <a:solidFill>
                  <a:schemeClr val="accent2">
                    <a:lumMod val="75000"/>
                  </a:schemeClr>
                </a:solidFill>
              </a:rPr>
              <a:t>www. holohil.com</a:t>
            </a:r>
          </a:p>
        </p:txBody>
      </p:sp>
      <p:pic>
        <p:nvPicPr>
          <p:cNvPr id="11" name="Imagine 10">
            <a:extLst>
              <a:ext uri="{FF2B5EF4-FFF2-40B4-BE49-F238E27FC236}">
                <a16:creationId xmlns:a16="http://schemas.microsoft.com/office/drawing/2014/main" id="{2582C9EB-B583-4D16-B19C-ADDAF8EEF9A8}"/>
              </a:ext>
            </a:extLst>
          </p:cNvPr>
          <p:cNvPicPr>
            <a:picLocks noChangeAspect="1"/>
          </p:cNvPicPr>
          <p:nvPr/>
        </p:nvPicPr>
        <p:blipFill>
          <a:blip r:embed="rId5"/>
          <a:stretch>
            <a:fillRect/>
          </a:stretch>
        </p:blipFill>
        <p:spPr>
          <a:xfrm>
            <a:off x="8458200" y="4025588"/>
            <a:ext cx="3614018" cy="2798957"/>
          </a:xfrm>
          <a:prstGeom prst="rect">
            <a:avLst/>
          </a:prstGeom>
        </p:spPr>
      </p:pic>
      <p:sp>
        <p:nvSpPr>
          <p:cNvPr id="12" name="CasetăText 11">
            <a:extLst>
              <a:ext uri="{FF2B5EF4-FFF2-40B4-BE49-F238E27FC236}">
                <a16:creationId xmlns:a16="http://schemas.microsoft.com/office/drawing/2014/main" id="{70E7885F-08E7-48E7-8ABA-059A714E33D3}"/>
              </a:ext>
            </a:extLst>
          </p:cNvPr>
          <p:cNvSpPr txBox="1"/>
          <p:nvPr/>
        </p:nvSpPr>
        <p:spPr>
          <a:xfrm>
            <a:off x="10286792" y="4025588"/>
            <a:ext cx="1785426" cy="276999"/>
          </a:xfrm>
          <a:prstGeom prst="rect">
            <a:avLst/>
          </a:prstGeom>
          <a:solidFill>
            <a:schemeClr val="tx1"/>
          </a:solidFill>
        </p:spPr>
        <p:txBody>
          <a:bodyPr wrap="square" rtlCol="0">
            <a:spAutoFit/>
          </a:bodyPr>
          <a:lstStyle/>
          <a:p>
            <a:r>
              <a:rPr lang="ro-RO" sz="1200" dirty="0">
                <a:hlinkClick r:id="rId6"/>
              </a:rPr>
              <a:t>www.himb.hawaii.edu</a:t>
            </a:r>
            <a:endParaRPr lang="ro-RO" sz="1200" dirty="0"/>
          </a:p>
        </p:txBody>
      </p:sp>
      <p:pic>
        <p:nvPicPr>
          <p:cNvPr id="13" name="Imagine 12">
            <a:extLst>
              <a:ext uri="{FF2B5EF4-FFF2-40B4-BE49-F238E27FC236}">
                <a16:creationId xmlns:a16="http://schemas.microsoft.com/office/drawing/2014/main" id="{BC680D1D-CE45-43C7-9C5F-AAA64D450621}"/>
              </a:ext>
            </a:extLst>
          </p:cNvPr>
          <p:cNvPicPr>
            <a:picLocks noChangeAspect="1"/>
          </p:cNvPicPr>
          <p:nvPr/>
        </p:nvPicPr>
        <p:blipFill>
          <a:blip r:embed="rId7"/>
          <a:stretch>
            <a:fillRect/>
          </a:stretch>
        </p:blipFill>
        <p:spPr>
          <a:xfrm>
            <a:off x="8740080" y="1"/>
            <a:ext cx="3451920" cy="624468"/>
          </a:xfrm>
          <a:prstGeom prst="rect">
            <a:avLst/>
          </a:prstGeom>
        </p:spPr>
      </p:pic>
      <p:sp>
        <p:nvSpPr>
          <p:cNvPr id="14" name="CasetăText 13">
            <a:extLst>
              <a:ext uri="{FF2B5EF4-FFF2-40B4-BE49-F238E27FC236}">
                <a16:creationId xmlns:a16="http://schemas.microsoft.com/office/drawing/2014/main" id="{E773E7FE-BF16-45D1-BF1A-6BB13F9764C8}"/>
              </a:ext>
            </a:extLst>
          </p:cNvPr>
          <p:cNvSpPr txBox="1"/>
          <p:nvPr/>
        </p:nvSpPr>
        <p:spPr>
          <a:xfrm>
            <a:off x="223024" y="0"/>
            <a:ext cx="8235176" cy="369332"/>
          </a:xfrm>
          <a:prstGeom prst="rect">
            <a:avLst/>
          </a:prstGeom>
          <a:noFill/>
        </p:spPr>
        <p:txBody>
          <a:bodyPr wrap="square" rtlCol="0">
            <a:spAutoFit/>
          </a:bodyPr>
          <a:lstStyle/>
          <a:p>
            <a:r>
              <a:rPr lang="ro-RO" dirty="0">
                <a:solidFill>
                  <a:prstClr val="black"/>
                </a:solidFill>
              </a:rPr>
              <a:t>3. Tipuri de dispozitive de localizare și tehnologia utilizată</a:t>
            </a:r>
            <a:endParaRPr lang="ro-RO" dirty="0"/>
          </a:p>
        </p:txBody>
      </p:sp>
    </p:spTree>
    <p:extLst>
      <p:ext uri="{BB962C8B-B14F-4D97-AF65-F5344CB8AC3E}">
        <p14:creationId xmlns:p14="http://schemas.microsoft.com/office/powerpoint/2010/main" val="1130421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4">
            <a:extLst>
              <a:ext uri="{FF2B5EF4-FFF2-40B4-BE49-F238E27FC236}">
                <a16:creationId xmlns:a16="http://schemas.microsoft.com/office/drawing/2014/main" id="{34374C17-267E-4B78-8747-AEADBF569336}"/>
              </a:ext>
            </a:extLst>
          </p:cNvPr>
          <p:cNvGraphicFramePr>
            <a:graphicFrameLocks noGrp="1"/>
          </p:cNvGraphicFramePr>
          <p:nvPr>
            <p:extLst>
              <p:ext uri="{D42A27DB-BD31-4B8C-83A1-F6EECF244321}">
                <p14:modId xmlns:p14="http://schemas.microsoft.com/office/powerpoint/2010/main" val="581316012"/>
              </p:ext>
            </p:extLst>
          </p:nvPr>
        </p:nvGraphicFramePr>
        <p:xfrm>
          <a:off x="819269" y="231427"/>
          <a:ext cx="10331951" cy="4102164"/>
        </p:xfrm>
        <a:graphic>
          <a:graphicData uri="http://schemas.openxmlformats.org/drawingml/2006/table">
            <a:tbl>
              <a:tblPr/>
              <a:tblGrid>
                <a:gridCol w="1600546">
                  <a:extLst>
                    <a:ext uri="{9D8B030D-6E8A-4147-A177-3AD203B41FA5}">
                      <a16:colId xmlns:a16="http://schemas.microsoft.com/office/drawing/2014/main" val="780805561"/>
                    </a:ext>
                  </a:extLst>
                </a:gridCol>
                <a:gridCol w="1438507">
                  <a:extLst>
                    <a:ext uri="{9D8B030D-6E8A-4147-A177-3AD203B41FA5}">
                      <a16:colId xmlns:a16="http://schemas.microsoft.com/office/drawing/2014/main" val="2396940645"/>
                    </a:ext>
                  </a:extLst>
                </a:gridCol>
                <a:gridCol w="5310772">
                  <a:extLst>
                    <a:ext uri="{9D8B030D-6E8A-4147-A177-3AD203B41FA5}">
                      <a16:colId xmlns:a16="http://schemas.microsoft.com/office/drawing/2014/main" val="3004473579"/>
                    </a:ext>
                  </a:extLst>
                </a:gridCol>
                <a:gridCol w="1982126">
                  <a:extLst>
                    <a:ext uri="{9D8B030D-6E8A-4147-A177-3AD203B41FA5}">
                      <a16:colId xmlns:a16="http://schemas.microsoft.com/office/drawing/2014/main" val="1627380995"/>
                    </a:ext>
                  </a:extLst>
                </a:gridCol>
              </a:tblGrid>
              <a:tr h="123195">
                <a:tc>
                  <a:txBody>
                    <a:bodyPr/>
                    <a:lstStyle/>
                    <a:p>
                      <a:pPr algn="ctr" fontAlgn="b"/>
                      <a:r>
                        <a:rPr lang="ro-RO" sz="1400" b="1" i="0" u="none" strike="noStrike">
                          <a:solidFill>
                            <a:srgbClr val="000000"/>
                          </a:solidFill>
                          <a:effectLst/>
                          <a:latin typeface="Calibri" panose="020F0502020204030204" pitchFamily="34" charset="0"/>
                        </a:rPr>
                        <a:t>Categorii (dispozitive de localizare)</a:t>
                      </a:r>
                    </a:p>
                  </a:txBody>
                  <a:tcPr marL="5295" marR="5295" marT="5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400" b="1" i="0" u="none" strike="noStrike">
                          <a:solidFill>
                            <a:srgbClr val="000000"/>
                          </a:solidFill>
                          <a:effectLst/>
                          <a:latin typeface="Calibri" panose="020F0502020204030204" pitchFamily="34" charset="0"/>
                        </a:rPr>
                        <a:t>Tip localizare</a:t>
                      </a:r>
                    </a:p>
                  </a:txBody>
                  <a:tcPr marL="5295" marR="5295" marT="5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400" b="1" i="0" u="none" strike="noStrike">
                          <a:solidFill>
                            <a:srgbClr val="000000"/>
                          </a:solidFill>
                          <a:effectLst/>
                          <a:latin typeface="Calibri" panose="020F0502020204030204" pitchFamily="34" charset="0"/>
                        </a:rPr>
                        <a:t>Modalitate receptionare</a:t>
                      </a:r>
                    </a:p>
                  </a:txBody>
                  <a:tcPr marL="5295" marR="5295" marT="5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400" b="1" i="0" u="none" strike="noStrike">
                          <a:solidFill>
                            <a:srgbClr val="000000"/>
                          </a:solidFill>
                          <a:effectLst/>
                          <a:latin typeface="Calibri" panose="020F0502020204030204" pitchFamily="34" charset="0"/>
                        </a:rPr>
                        <a:t>Grupuri de specii țintă</a:t>
                      </a:r>
                    </a:p>
                  </a:txBody>
                  <a:tcPr marL="5295" marR="5295" marT="5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5852562"/>
                  </a:ext>
                </a:extLst>
              </a:tr>
              <a:tr h="439810">
                <a:tc rowSpan="6">
                  <a:txBody>
                    <a:bodyPr/>
                    <a:lstStyle/>
                    <a:p>
                      <a:pPr algn="ctr" fontAlgn="ctr"/>
                      <a:r>
                        <a:rPr lang="ro-RO" sz="1400" b="0" i="0" u="none" strike="noStrike" dirty="0" err="1">
                          <a:solidFill>
                            <a:srgbClr val="000000"/>
                          </a:solidFill>
                          <a:effectLst/>
                          <a:latin typeface="Calibri" panose="020F0502020204030204" pitchFamily="34" charset="0"/>
                        </a:rPr>
                        <a:t>Acoustic</a:t>
                      </a:r>
                      <a:r>
                        <a:rPr lang="ro-RO" sz="1400" b="0" i="0" u="none" strike="noStrike" dirty="0">
                          <a:solidFill>
                            <a:srgbClr val="000000"/>
                          </a:solidFill>
                          <a:effectLst/>
                          <a:latin typeface="Calibri" panose="020F0502020204030204" pitchFamily="34" charset="0"/>
                        </a:rPr>
                        <a:t>: </a:t>
                      </a:r>
                      <a:r>
                        <a:rPr lang="ro-RO" sz="1400" b="0" i="0" u="none" strike="noStrike" dirty="0" err="1">
                          <a:solidFill>
                            <a:srgbClr val="000000"/>
                          </a:solidFill>
                          <a:effectLst/>
                          <a:latin typeface="Calibri" panose="020F0502020204030204" pitchFamily="34" charset="0"/>
                        </a:rPr>
                        <a:t>Sensor</a:t>
                      </a:r>
                      <a:r>
                        <a:rPr lang="ro-RO" sz="1400" b="0" i="0" u="none" strike="noStrike" dirty="0">
                          <a:solidFill>
                            <a:srgbClr val="000000"/>
                          </a:solidFill>
                          <a:effectLst/>
                          <a:latin typeface="Calibri" panose="020F0502020204030204" pitchFamily="34" charset="0"/>
                        </a:rPr>
                        <a:t> </a:t>
                      </a:r>
                      <a:r>
                        <a:rPr lang="ro-RO" sz="1400" b="0" i="0" u="none" strike="noStrike" dirty="0" err="1">
                          <a:solidFill>
                            <a:srgbClr val="000000"/>
                          </a:solidFill>
                          <a:effectLst/>
                          <a:latin typeface="Calibri" panose="020F0502020204030204" pitchFamily="34" charset="0"/>
                        </a:rPr>
                        <a:t>Transmitters</a:t>
                      </a:r>
                      <a:endParaRPr lang="ro-RO" sz="1400" b="0" i="0" u="none" strike="noStrike" dirty="0">
                        <a:solidFill>
                          <a:srgbClr val="000000"/>
                        </a:solidFill>
                        <a:effectLst/>
                        <a:latin typeface="Calibri" panose="020F0502020204030204" pitchFamily="34" charset="0"/>
                      </a:endParaRPr>
                    </a:p>
                  </a:txBody>
                  <a:tcPr marL="5295" marR="5295" marT="5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400" b="0" i="0" u="none" strike="noStrike">
                          <a:solidFill>
                            <a:srgbClr val="000000"/>
                          </a:solidFill>
                          <a:effectLst/>
                          <a:latin typeface="Calibri" panose="020F0502020204030204" pitchFamily="34" charset="0"/>
                        </a:rPr>
                        <a:t>Transmitere unde acustice, utilizând sisteme de telemetrie digitale MAP</a:t>
                      </a:r>
                    </a:p>
                  </a:txBody>
                  <a:tcPr marL="5295" marR="5295" marT="5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400" b="0" i="0" u="none" strike="noStrike">
                          <a:solidFill>
                            <a:srgbClr val="000000"/>
                          </a:solidFill>
                          <a:effectLst/>
                          <a:latin typeface="Calibri" panose="020F0502020204030204" pitchFamily="34" charset="0"/>
                        </a:rPr>
                        <a:t>Codificarea CDMA permite detectarea simultană a sutelor de emițătoare co-localizate la rate de repetare ridicate (până la 40 de transmisii pe minut).</a:t>
                      </a:r>
                    </a:p>
                  </a:txBody>
                  <a:tcPr marL="5295" marR="5295" marT="5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400" b="0" i="0" u="none" strike="noStrike" dirty="0">
                          <a:solidFill>
                            <a:srgbClr val="000000"/>
                          </a:solidFill>
                          <a:effectLst/>
                          <a:latin typeface="Calibri" panose="020F0502020204030204" pitchFamily="34" charset="0"/>
                        </a:rPr>
                        <a:t>Pe specii de pești</a:t>
                      </a:r>
                    </a:p>
                  </a:txBody>
                  <a:tcPr marL="5295" marR="5295" marT="5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9487303"/>
                  </a:ext>
                </a:extLst>
              </a:tr>
              <a:tr h="656634">
                <a:tc vMerge="1">
                  <a:txBody>
                    <a:bodyPr/>
                    <a:lstStyle/>
                    <a:p>
                      <a:endParaRPr lang="ro-RO"/>
                    </a:p>
                  </a:txBody>
                  <a:tcPr/>
                </a:tc>
                <a:tc>
                  <a:txBody>
                    <a:bodyPr/>
                    <a:lstStyle/>
                    <a:p>
                      <a:pPr algn="ctr" fontAlgn="b"/>
                      <a:r>
                        <a:rPr lang="ro-RO" sz="1400" b="0" i="0" u="none" strike="noStrike">
                          <a:solidFill>
                            <a:srgbClr val="000000"/>
                          </a:solidFill>
                          <a:effectLst/>
                          <a:latin typeface="Calibri" panose="020F0502020204030204" pitchFamily="34" charset="0"/>
                        </a:rPr>
                        <a:t>GPS, VHF</a:t>
                      </a:r>
                    </a:p>
                  </a:txBody>
                  <a:tcPr marL="5295" marR="5295" marT="5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400" b="0" i="0" u="none" strike="noStrike">
                          <a:solidFill>
                            <a:srgbClr val="000000"/>
                          </a:solidFill>
                          <a:effectLst/>
                          <a:latin typeface="Calibri" panose="020F0502020204030204" pitchFamily="34" charset="0"/>
                        </a:rPr>
                        <a:t>Descărcarea de la distanță a datelor și încărcarea programelor GPS și VHF și a poligoanelor geo-barieră prin intermediul serviciului web Lotek prin Iridium sau direct de la guler prin interfața PC</a:t>
                      </a:r>
                    </a:p>
                  </a:txBody>
                  <a:tcPr marL="5295" marR="5295" marT="5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400" b="0" i="0" u="none" strike="noStrike">
                          <a:solidFill>
                            <a:srgbClr val="000000"/>
                          </a:solidFill>
                          <a:effectLst/>
                          <a:latin typeface="Calibri" panose="020F0502020204030204" pitchFamily="34" charset="0"/>
                        </a:rPr>
                        <a:t>Pe gâtul mamiferelor</a:t>
                      </a:r>
                    </a:p>
                  </a:txBody>
                  <a:tcPr marL="5295" marR="5295" marT="5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9967562"/>
                  </a:ext>
                </a:extLst>
              </a:tr>
              <a:tr h="548221">
                <a:tc vMerge="1">
                  <a:txBody>
                    <a:bodyPr/>
                    <a:lstStyle/>
                    <a:p>
                      <a:endParaRPr lang="ro-RO"/>
                    </a:p>
                  </a:txBody>
                  <a:tcPr/>
                </a:tc>
                <a:tc>
                  <a:txBody>
                    <a:bodyPr/>
                    <a:lstStyle/>
                    <a:p>
                      <a:pPr algn="ctr" fontAlgn="b"/>
                      <a:r>
                        <a:rPr lang="ro-RO" sz="1400" b="0" i="0" u="none" strike="noStrike">
                          <a:solidFill>
                            <a:srgbClr val="000000"/>
                          </a:solidFill>
                          <a:effectLst/>
                          <a:latin typeface="Calibri" panose="020F0502020204030204" pitchFamily="34" charset="0"/>
                        </a:rPr>
                        <a:t>GPS Argos</a:t>
                      </a:r>
                    </a:p>
                  </a:txBody>
                  <a:tcPr marL="5295" marR="5295" marT="5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400" b="0" i="0" u="none" strike="noStrike">
                          <a:solidFill>
                            <a:srgbClr val="000000"/>
                          </a:solidFill>
                          <a:effectLst/>
                          <a:latin typeface="Calibri" panose="020F0502020204030204" pitchFamily="34" charset="0"/>
                        </a:rPr>
                        <a:t>Locațiile GPS sunt luate la orele și datele programate. Locațiile sunt apoi transmise automat către sateliți Argos, de oriunde în lume, și pot să fie descărcate online.</a:t>
                      </a:r>
                    </a:p>
                  </a:txBody>
                  <a:tcPr marL="5295" marR="5295" marT="5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400" b="0" i="0" u="none" strike="noStrike" dirty="0">
                          <a:solidFill>
                            <a:srgbClr val="000000"/>
                          </a:solidFill>
                          <a:effectLst/>
                          <a:latin typeface="Calibri" panose="020F0502020204030204" pitchFamily="34" charset="0"/>
                        </a:rPr>
                        <a:t>Pe specii de păsări</a:t>
                      </a:r>
                    </a:p>
                  </a:txBody>
                  <a:tcPr marL="5295" marR="5295" marT="5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7179140"/>
                  </a:ext>
                </a:extLst>
              </a:tr>
              <a:tr h="222985">
                <a:tc vMerge="1">
                  <a:txBody>
                    <a:bodyPr/>
                    <a:lstStyle/>
                    <a:p>
                      <a:endParaRPr lang="ro-RO"/>
                    </a:p>
                  </a:txBody>
                  <a:tcPr/>
                </a:tc>
                <a:tc>
                  <a:txBody>
                    <a:bodyPr/>
                    <a:lstStyle/>
                    <a:p>
                      <a:pPr algn="ctr" fontAlgn="b"/>
                      <a:r>
                        <a:rPr lang="ro-RO" sz="1400" b="0" i="0" u="none" strike="noStrike">
                          <a:solidFill>
                            <a:srgbClr val="000000"/>
                          </a:solidFill>
                          <a:effectLst/>
                          <a:latin typeface="Calibri" panose="020F0502020204030204" pitchFamily="34" charset="0"/>
                        </a:rPr>
                        <a:t>GPS</a:t>
                      </a:r>
                    </a:p>
                  </a:txBody>
                  <a:tcPr marL="5295" marR="5295" marT="5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400" b="0" i="0" u="none" strike="noStrike">
                          <a:solidFill>
                            <a:srgbClr val="000000"/>
                          </a:solidFill>
                          <a:effectLst/>
                          <a:latin typeface="Calibri" panose="020F0502020204030204" pitchFamily="34" charset="0"/>
                        </a:rPr>
                        <a:t>Colectare date prin GPS</a:t>
                      </a:r>
                    </a:p>
                  </a:txBody>
                  <a:tcPr marL="5295" marR="5295" marT="5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400" b="0" i="0" u="none" strike="noStrike">
                          <a:solidFill>
                            <a:srgbClr val="000000"/>
                          </a:solidFill>
                          <a:effectLst/>
                          <a:latin typeface="Calibri" panose="020F0502020204030204" pitchFamily="34" charset="0"/>
                        </a:rPr>
                        <a:t>Pe gâtul mamiferelor, pe specii de pasari</a:t>
                      </a:r>
                    </a:p>
                  </a:txBody>
                  <a:tcPr marL="5295" marR="5295" marT="5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6810163"/>
                  </a:ext>
                </a:extLst>
              </a:tr>
              <a:tr h="331397">
                <a:tc vMerge="1">
                  <a:txBody>
                    <a:bodyPr/>
                    <a:lstStyle/>
                    <a:p>
                      <a:endParaRPr lang="ro-RO"/>
                    </a:p>
                  </a:txBody>
                  <a:tcPr/>
                </a:tc>
                <a:tc>
                  <a:txBody>
                    <a:bodyPr/>
                    <a:lstStyle/>
                    <a:p>
                      <a:pPr algn="ctr" fontAlgn="b"/>
                      <a:r>
                        <a:rPr lang="ro-RO" sz="1400" b="0" i="0" u="none" strike="noStrike">
                          <a:solidFill>
                            <a:srgbClr val="000000"/>
                          </a:solidFill>
                          <a:effectLst/>
                          <a:latin typeface="Calibri" panose="020F0502020204030204" pitchFamily="34" charset="0"/>
                        </a:rPr>
                        <a:t>Geolocalizare</a:t>
                      </a:r>
                    </a:p>
                  </a:txBody>
                  <a:tcPr marL="5295" marR="5295" marT="5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400" b="0" i="0" u="none" strike="noStrike" dirty="0">
                          <a:solidFill>
                            <a:srgbClr val="000000"/>
                          </a:solidFill>
                          <a:effectLst/>
                          <a:latin typeface="Calibri" panose="020F0502020204030204" pitchFamily="34" charset="0"/>
                        </a:rPr>
                        <a:t>Dispozitivul stochează  </a:t>
                      </a:r>
                      <a:r>
                        <a:rPr lang="ro-RO" sz="1400" b="0" i="0" u="none" strike="noStrike" dirty="0" err="1">
                          <a:solidFill>
                            <a:srgbClr val="000000"/>
                          </a:solidFill>
                          <a:effectLst/>
                          <a:latin typeface="Calibri" panose="020F0502020204030204" pitchFamily="34" charset="0"/>
                        </a:rPr>
                        <a:t>geolocația</a:t>
                      </a:r>
                      <a:r>
                        <a:rPr lang="ro-RO" sz="1400" b="0" i="0" u="none" strike="noStrike" dirty="0">
                          <a:solidFill>
                            <a:srgbClr val="000000"/>
                          </a:solidFill>
                          <a:effectLst/>
                          <a:latin typeface="Calibri" panose="020F0502020204030204" pitchFamily="34" charset="0"/>
                        </a:rPr>
                        <a:t> și alte procese, permițând colectarea datelor în fiecare zi </a:t>
                      </a:r>
                    </a:p>
                  </a:txBody>
                  <a:tcPr marL="5295" marR="5295" marT="5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400" b="0" i="0" u="none" strike="noStrike">
                          <a:solidFill>
                            <a:srgbClr val="000000"/>
                          </a:solidFill>
                          <a:effectLst/>
                          <a:latin typeface="Calibri" panose="020F0502020204030204" pitchFamily="34" charset="0"/>
                        </a:rPr>
                        <a:t>Pe specii de păsări</a:t>
                      </a:r>
                    </a:p>
                  </a:txBody>
                  <a:tcPr marL="5295" marR="5295" marT="5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7707784"/>
                  </a:ext>
                </a:extLst>
              </a:tr>
              <a:tr h="222985">
                <a:tc vMerge="1">
                  <a:txBody>
                    <a:bodyPr/>
                    <a:lstStyle/>
                    <a:p>
                      <a:endParaRPr lang="ro-RO"/>
                    </a:p>
                  </a:txBody>
                  <a:tcPr/>
                </a:tc>
                <a:tc>
                  <a:txBody>
                    <a:bodyPr/>
                    <a:lstStyle/>
                    <a:p>
                      <a:pPr algn="ctr" fontAlgn="b"/>
                      <a:r>
                        <a:rPr lang="ro-RO" sz="1400" b="0" i="0" u="none" strike="noStrike">
                          <a:solidFill>
                            <a:srgbClr val="000000"/>
                          </a:solidFill>
                          <a:effectLst/>
                          <a:latin typeface="Calibri" panose="020F0502020204030204" pitchFamily="34" charset="0"/>
                        </a:rPr>
                        <a:t>Argos</a:t>
                      </a:r>
                    </a:p>
                  </a:txBody>
                  <a:tcPr marL="5295" marR="5295" marT="5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0" i="0" u="none" strike="noStrike">
                          <a:solidFill>
                            <a:srgbClr val="000000"/>
                          </a:solidFill>
                          <a:effectLst/>
                          <a:latin typeface="Calibri" panose="020F0502020204030204" pitchFamily="34" charset="0"/>
                        </a:rPr>
                        <a:t>Transmițătoarele de poziționare Argos comunică cu sistemul de sateliți Argos</a:t>
                      </a:r>
                    </a:p>
                  </a:txBody>
                  <a:tcPr marL="5295" marR="5295" marT="5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400" b="0" i="0" u="none" strike="noStrike" dirty="0">
                          <a:solidFill>
                            <a:srgbClr val="000000"/>
                          </a:solidFill>
                          <a:effectLst/>
                          <a:latin typeface="Calibri" panose="020F0502020204030204" pitchFamily="34" charset="0"/>
                        </a:rPr>
                        <a:t>Pe gâtul mamiferelor</a:t>
                      </a:r>
                    </a:p>
                  </a:txBody>
                  <a:tcPr marL="5295" marR="5295" marT="5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2265402"/>
                  </a:ext>
                </a:extLst>
              </a:tr>
            </a:tbl>
          </a:graphicData>
        </a:graphic>
      </p:graphicFrame>
      <p:pic>
        <p:nvPicPr>
          <p:cNvPr id="6" name="Imagine 5">
            <a:extLst>
              <a:ext uri="{FF2B5EF4-FFF2-40B4-BE49-F238E27FC236}">
                <a16:creationId xmlns:a16="http://schemas.microsoft.com/office/drawing/2014/main" id="{47F7D0AF-9FCA-4922-9376-C64A726CBFA0}"/>
              </a:ext>
            </a:extLst>
          </p:cNvPr>
          <p:cNvPicPr>
            <a:picLocks noChangeAspect="1"/>
          </p:cNvPicPr>
          <p:nvPr/>
        </p:nvPicPr>
        <p:blipFill>
          <a:blip r:embed="rId2"/>
          <a:stretch>
            <a:fillRect/>
          </a:stretch>
        </p:blipFill>
        <p:spPr>
          <a:xfrm>
            <a:off x="953084" y="4438185"/>
            <a:ext cx="2931842" cy="2419815"/>
          </a:xfrm>
          <a:prstGeom prst="rect">
            <a:avLst/>
          </a:prstGeom>
        </p:spPr>
      </p:pic>
      <p:sp>
        <p:nvSpPr>
          <p:cNvPr id="7" name="CasetăText 6">
            <a:extLst>
              <a:ext uri="{FF2B5EF4-FFF2-40B4-BE49-F238E27FC236}">
                <a16:creationId xmlns:a16="http://schemas.microsoft.com/office/drawing/2014/main" id="{AD4F6A16-28A5-46E0-97B0-0FC2FCCE522E}"/>
              </a:ext>
            </a:extLst>
          </p:cNvPr>
          <p:cNvSpPr txBox="1"/>
          <p:nvPr/>
        </p:nvSpPr>
        <p:spPr>
          <a:xfrm>
            <a:off x="953084" y="4438185"/>
            <a:ext cx="2669443" cy="253916"/>
          </a:xfrm>
          <a:prstGeom prst="rect">
            <a:avLst/>
          </a:prstGeom>
          <a:solidFill>
            <a:schemeClr val="tx1"/>
          </a:solidFill>
        </p:spPr>
        <p:txBody>
          <a:bodyPr wrap="square" rtlCol="0">
            <a:spAutoFit/>
          </a:bodyPr>
          <a:lstStyle/>
          <a:p>
            <a:r>
              <a:rPr lang="ro-RO" sz="1050" u="sng" dirty="0">
                <a:hlinkClick r:id="rId3"/>
              </a:rPr>
              <a:t>Sursa: </a:t>
            </a:r>
            <a:r>
              <a:rPr lang="ro-RO" sz="1050" u="sng" dirty="0" err="1">
                <a:hlinkClick r:id="rId3"/>
              </a:rPr>
              <a:t>Advanced</a:t>
            </a:r>
            <a:r>
              <a:rPr lang="ro-RO" sz="1050" u="sng" dirty="0">
                <a:hlinkClick r:id="rId3"/>
              </a:rPr>
              <a:t> </a:t>
            </a:r>
            <a:r>
              <a:rPr lang="ro-RO" sz="1050" u="sng" dirty="0" err="1">
                <a:hlinkClick r:id="rId3"/>
              </a:rPr>
              <a:t>Telemetry</a:t>
            </a:r>
            <a:r>
              <a:rPr lang="ro-RO" sz="1050" u="sng" dirty="0">
                <a:hlinkClick r:id="rId3"/>
              </a:rPr>
              <a:t> </a:t>
            </a:r>
            <a:r>
              <a:rPr lang="ro-RO" sz="1050" u="sng" dirty="0" err="1">
                <a:hlinkClick r:id="rId3"/>
              </a:rPr>
              <a:t>Systems</a:t>
            </a:r>
            <a:endParaRPr lang="ro-RO" sz="1050" dirty="0"/>
          </a:p>
        </p:txBody>
      </p:sp>
      <p:pic>
        <p:nvPicPr>
          <p:cNvPr id="11" name="Imagine 10">
            <a:extLst>
              <a:ext uri="{FF2B5EF4-FFF2-40B4-BE49-F238E27FC236}">
                <a16:creationId xmlns:a16="http://schemas.microsoft.com/office/drawing/2014/main" id="{C8FB4095-9ED6-4EC6-B531-B08A8C7F89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6875" y="4438185"/>
            <a:ext cx="4329926" cy="2419815"/>
          </a:xfrm>
          <a:prstGeom prst="rect">
            <a:avLst/>
          </a:prstGeom>
        </p:spPr>
      </p:pic>
      <p:sp>
        <p:nvSpPr>
          <p:cNvPr id="12" name="CasetăText 11">
            <a:extLst>
              <a:ext uri="{FF2B5EF4-FFF2-40B4-BE49-F238E27FC236}">
                <a16:creationId xmlns:a16="http://schemas.microsoft.com/office/drawing/2014/main" id="{2EADE168-4DA3-42F4-9EEB-A55D7EB14FE1}"/>
              </a:ext>
            </a:extLst>
          </p:cNvPr>
          <p:cNvSpPr txBox="1"/>
          <p:nvPr/>
        </p:nvSpPr>
        <p:spPr>
          <a:xfrm>
            <a:off x="7393260" y="6626573"/>
            <a:ext cx="1293541" cy="276999"/>
          </a:xfrm>
          <a:prstGeom prst="rect">
            <a:avLst/>
          </a:prstGeom>
          <a:solidFill>
            <a:schemeClr val="tx1">
              <a:lumMod val="95000"/>
              <a:lumOff val="5000"/>
            </a:schemeClr>
          </a:solidFill>
        </p:spPr>
        <p:txBody>
          <a:bodyPr wrap="square" rtlCol="0">
            <a:spAutoFit/>
          </a:bodyPr>
          <a:lstStyle/>
          <a:p>
            <a:r>
              <a:rPr lang="ro-RO" sz="1200" dirty="0">
                <a:solidFill>
                  <a:schemeClr val="accent2"/>
                </a:solidFill>
              </a:rPr>
              <a:t>www.lotek.com</a:t>
            </a:r>
          </a:p>
        </p:txBody>
      </p:sp>
      <p:pic>
        <p:nvPicPr>
          <p:cNvPr id="13" name="Imagine 12">
            <a:extLst>
              <a:ext uri="{FF2B5EF4-FFF2-40B4-BE49-F238E27FC236}">
                <a16:creationId xmlns:a16="http://schemas.microsoft.com/office/drawing/2014/main" id="{753A4440-0DD0-4CC6-A7B7-E72FD5D1354D}"/>
              </a:ext>
            </a:extLst>
          </p:cNvPr>
          <p:cNvPicPr>
            <a:picLocks noChangeAspect="1"/>
          </p:cNvPicPr>
          <p:nvPr/>
        </p:nvPicPr>
        <p:blipFill>
          <a:blip r:embed="rId5"/>
          <a:stretch>
            <a:fillRect/>
          </a:stretch>
        </p:blipFill>
        <p:spPr>
          <a:xfrm>
            <a:off x="9047359" y="6346522"/>
            <a:ext cx="3144641" cy="511478"/>
          </a:xfrm>
          <a:prstGeom prst="rect">
            <a:avLst/>
          </a:prstGeom>
        </p:spPr>
      </p:pic>
    </p:spTree>
    <p:extLst>
      <p:ext uri="{BB962C8B-B14F-4D97-AF65-F5344CB8AC3E}">
        <p14:creationId xmlns:p14="http://schemas.microsoft.com/office/powerpoint/2010/main" val="2556437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300A5996-E82F-4C76-BE37-638C86692CEF}"/>
              </a:ext>
            </a:extLst>
          </p:cNvPr>
          <p:cNvGraphicFramePr>
            <a:graphicFrameLocks noGrp="1"/>
          </p:cNvGraphicFramePr>
          <p:nvPr>
            <p:extLst>
              <p:ext uri="{D42A27DB-BD31-4B8C-83A1-F6EECF244321}">
                <p14:modId xmlns:p14="http://schemas.microsoft.com/office/powerpoint/2010/main" val="1629507362"/>
              </p:ext>
            </p:extLst>
          </p:nvPr>
        </p:nvGraphicFramePr>
        <p:xfrm>
          <a:off x="621458" y="345687"/>
          <a:ext cx="11165380" cy="3757332"/>
        </p:xfrm>
        <a:graphic>
          <a:graphicData uri="http://schemas.openxmlformats.org/drawingml/2006/table">
            <a:tbl>
              <a:tblPr/>
              <a:tblGrid>
                <a:gridCol w="1564180">
                  <a:extLst>
                    <a:ext uri="{9D8B030D-6E8A-4147-A177-3AD203B41FA5}">
                      <a16:colId xmlns:a16="http://schemas.microsoft.com/office/drawing/2014/main" val="2124729434"/>
                    </a:ext>
                  </a:extLst>
                </a:gridCol>
                <a:gridCol w="1204332">
                  <a:extLst>
                    <a:ext uri="{9D8B030D-6E8A-4147-A177-3AD203B41FA5}">
                      <a16:colId xmlns:a16="http://schemas.microsoft.com/office/drawing/2014/main" val="697719838"/>
                    </a:ext>
                  </a:extLst>
                </a:gridCol>
                <a:gridCol w="5229922">
                  <a:extLst>
                    <a:ext uri="{9D8B030D-6E8A-4147-A177-3AD203B41FA5}">
                      <a16:colId xmlns:a16="http://schemas.microsoft.com/office/drawing/2014/main" val="1398244699"/>
                    </a:ext>
                  </a:extLst>
                </a:gridCol>
                <a:gridCol w="3166946">
                  <a:extLst>
                    <a:ext uri="{9D8B030D-6E8A-4147-A177-3AD203B41FA5}">
                      <a16:colId xmlns:a16="http://schemas.microsoft.com/office/drawing/2014/main" val="1308085357"/>
                    </a:ext>
                  </a:extLst>
                </a:gridCol>
              </a:tblGrid>
              <a:tr h="83288">
                <a:tc>
                  <a:txBody>
                    <a:bodyPr/>
                    <a:lstStyle/>
                    <a:p>
                      <a:pPr algn="l" fontAlgn="b"/>
                      <a:r>
                        <a:rPr lang="ro-RO" sz="1200" b="1" i="0" u="none" strike="noStrike">
                          <a:solidFill>
                            <a:srgbClr val="000000"/>
                          </a:solidFill>
                          <a:effectLst/>
                          <a:latin typeface="Calibri" panose="020F0502020204030204" pitchFamily="34" charset="0"/>
                        </a:rPr>
                        <a:t>Categorii (dispozitive de localizare)</a:t>
                      </a:r>
                    </a:p>
                  </a:txBody>
                  <a:tcPr marL="2900" marR="2900" marT="29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1" i="0" u="none" strike="noStrike">
                          <a:solidFill>
                            <a:srgbClr val="000000"/>
                          </a:solidFill>
                          <a:effectLst/>
                          <a:latin typeface="Calibri" panose="020F0502020204030204" pitchFamily="34" charset="0"/>
                        </a:rPr>
                        <a:t>Tip localizare</a:t>
                      </a:r>
                    </a:p>
                  </a:txBody>
                  <a:tcPr marL="2900" marR="2900" marT="29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1" i="0" u="none" strike="noStrike">
                          <a:solidFill>
                            <a:srgbClr val="000000"/>
                          </a:solidFill>
                          <a:effectLst/>
                          <a:latin typeface="Calibri" panose="020F0502020204030204" pitchFamily="34" charset="0"/>
                        </a:rPr>
                        <a:t>Modalitate receptionare</a:t>
                      </a:r>
                    </a:p>
                  </a:txBody>
                  <a:tcPr marL="2900" marR="2900" marT="29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1" i="0" u="none" strike="noStrike">
                          <a:solidFill>
                            <a:srgbClr val="000000"/>
                          </a:solidFill>
                          <a:effectLst/>
                          <a:latin typeface="Calibri" panose="020F0502020204030204" pitchFamily="34" charset="0"/>
                        </a:rPr>
                        <a:t>Grupuri de specii țintă</a:t>
                      </a:r>
                    </a:p>
                  </a:txBody>
                  <a:tcPr marL="2900" marR="2900" marT="29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6289674"/>
                  </a:ext>
                </a:extLst>
              </a:tr>
              <a:tr h="517222">
                <a:tc>
                  <a:txBody>
                    <a:bodyPr/>
                    <a:lstStyle/>
                    <a:p>
                      <a:pPr algn="ctr" fontAlgn="b"/>
                      <a:r>
                        <a:rPr lang="ro-RO" sz="1200" b="0" i="0" u="none" strike="noStrike" dirty="0">
                          <a:solidFill>
                            <a:srgbClr val="000000"/>
                          </a:solidFill>
                          <a:effectLst/>
                          <a:latin typeface="Calibri" panose="020F0502020204030204" pitchFamily="34" charset="0"/>
                        </a:rPr>
                        <a:t>Archive </a:t>
                      </a:r>
                      <a:r>
                        <a:rPr lang="ro-RO" sz="1200" b="0" i="0" u="none" strike="noStrike" dirty="0" err="1">
                          <a:solidFill>
                            <a:srgbClr val="000000"/>
                          </a:solidFill>
                          <a:effectLst/>
                          <a:latin typeface="Calibri" panose="020F0502020204030204" pitchFamily="34" charset="0"/>
                        </a:rPr>
                        <a:t>Transmitters</a:t>
                      </a:r>
                      <a:endParaRPr lang="ro-RO" sz="1200" b="0" i="0" u="none" strike="noStrike" dirty="0">
                        <a:solidFill>
                          <a:srgbClr val="000000"/>
                        </a:solidFill>
                        <a:effectLst/>
                        <a:latin typeface="Calibri" panose="020F0502020204030204" pitchFamily="34" charset="0"/>
                      </a:endParaRPr>
                    </a:p>
                  </a:txBody>
                  <a:tcPr marL="2900" marR="2900" marT="2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0" i="0" u="none" strike="noStrike">
                          <a:solidFill>
                            <a:srgbClr val="000000"/>
                          </a:solidFill>
                          <a:effectLst/>
                          <a:latin typeface="Calibri" panose="020F0502020204030204" pitchFamily="34" charset="0"/>
                        </a:rPr>
                        <a:t>Transmitere semnale radio</a:t>
                      </a:r>
                    </a:p>
                  </a:txBody>
                  <a:tcPr marL="2900" marR="2900" marT="2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0" i="0" u="none" strike="noStrike">
                          <a:solidFill>
                            <a:srgbClr val="000000"/>
                          </a:solidFill>
                          <a:effectLst/>
                          <a:latin typeface="Calibri" panose="020F0502020204030204" pitchFamily="34" charset="0"/>
                        </a:rPr>
                        <a:t>Funcționează ca un dispozitiv de tip VHF, cu senzori care măsoară temperatura și informații privind  activitatea. Pentru a colecta date, este necesară recuperarea dispozitivului și stabilirea unei conexiuni wireless cu un PC.</a:t>
                      </a:r>
                    </a:p>
                  </a:txBody>
                  <a:tcPr marL="2900" marR="2900" marT="2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0" i="0" u="none" strike="noStrike" dirty="0">
                          <a:solidFill>
                            <a:srgbClr val="000000"/>
                          </a:solidFill>
                          <a:effectLst/>
                          <a:latin typeface="Calibri" panose="020F0502020204030204" pitchFamily="34" charset="0"/>
                        </a:rPr>
                        <a:t>Pe specii de animale</a:t>
                      </a:r>
                    </a:p>
                  </a:txBody>
                  <a:tcPr marL="2900" marR="2900" marT="2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8020184"/>
                  </a:ext>
                </a:extLst>
              </a:tr>
              <a:tr h="737104">
                <a:tc>
                  <a:txBody>
                    <a:bodyPr/>
                    <a:lstStyle/>
                    <a:p>
                      <a:pPr algn="ctr" fontAlgn="b"/>
                      <a:r>
                        <a:rPr lang="en-US" sz="1200" b="0" i="0" u="none" strike="noStrike" dirty="0">
                          <a:solidFill>
                            <a:srgbClr val="000000"/>
                          </a:solidFill>
                          <a:effectLst/>
                          <a:latin typeface="Calibri" panose="020F0502020204030204" pitchFamily="34" charset="0"/>
                        </a:rPr>
                        <a:t>GPS – UHF(SRD)loggers, WITH SOLAR CHARGER</a:t>
                      </a:r>
                    </a:p>
                  </a:txBody>
                  <a:tcPr marL="2900" marR="2900" marT="2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1200" b="0" i="0" u="none" strike="noStrike" dirty="0">
                          <a:solidFill>
                            <a:srgbClr val="000000"/>
                          </a:solidFill>
                          <a:effectLst/>
                          <a:latin typeface="Calibri" panose="020F0502020204030204" pitchFamily="34" charset="0"/>
                        </a:rPr>
                        <a:t> Prin transmitere unde radio/ GPS</a:t>
                      </a:r>
                    </a:p>
                  </a:txBody>
                  <a:tcPr marL="2900" marR="2900" marT="2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0" i="0" u="none" strike="noStrike" dirty="0">
                          <a:solidFill>
                            <a:srgbClr val="000000"/>
                          </a:solidFill>
                          <a:effectLst/>
                          <a:latin typeface="Calibri" panose="020F0502020204030204" pitchFamily="34" charset="0"/>
                        </a:rPr>
                        <a:t> Prin telemetria digitală UHF, GPS Setarea parametrilor </a:t>
                      </a:r>
                      <a:r>
                        <a:rPr lang="ro-RO" sz="1200" b="0" i="0" u="none" strike="noStrike" dirty="0" err="1">
                          <a:solidFill>
                            <a:srgbClr val="000000"/>
                          </a:solidFill>
                          <a:effectLst/>
                          <a:latin typeface="Calibri" panose="020F0502020204030204" pitchFamily="34" charset="0"/>
                        </a:rPr>
                        <a:t>şi</a:t>
                      </a:r>
                      <a:r>
                        <a:rPr lang="ro-RO" sz="1200" b="0" i="0" u="none" strike="noStrike" dirty="0">
                          <a:solidFill>
                            <a:srgbClr val="000000"/>
                          </a:solidFill>
                          <a:effectLst/>
                          <a:latin typeface="Calibri" panose="020F0502020204030204" pitchFamily="34" charset="0"/>
                        </a:rPr>
                        <a:t> descărcarea datelor de la o </a:t>
                      </a:r>
                      <a:r>
                        <a:rPr lang="ro-RO" sz="1200" b="0" i="0" u="none" strike="noStrike" dirty="0" err="1">
                          <a:solidFill>
                            <a:srgbClr val="000000"/>
                          </a:solidFill>
                          <a:effectLst/>
                          <a:latin typeface="Calibri" panose="020F0502020204030204" pitchFamily="34" charset="0"/>
                        </a:rPr>
                        <a:t>interfaţă</a:t>
                      </a:r>
                      <a:r>
                        <a:rPr lang="ro-RO" sz="1200" b="0" i="0" u="none" strike="noStrike" dirty="0">
                          <a:solidFill>
                            <a:srgbClr val="000000"/>
                          </a:solidFill>
                          <a:effectLst/>
                          <a:latin typeface="Calibri" panose="020F0502020204030204" pitchFamily="34" charset="0"/>
                        </a:rPr>
                        <a:t> PC </a:t>
                      </a:r>
                      <a:r>
                        <a:rPr lang="ro-RO" sz="1200" b="0" i="0" u="none" strike="noStrike" dirty="0" err="1">
                          <a:solidFill>
                            <a:srgbClr val="000000"/>
                          </a:solidFill>
                          <a:effectLst/>
                          <a:latin typeface="Calibri" panose="020F0502020204030204" pitchFamily="34" charset="0"/>
                        </a:rPr>
                        <a:t>uşor</a:t>
                      </a:r>
                      <a:r>
                        <a:rPr lang="ro-RO" sz="1200" b="0" i="0" u="none" strike="noStrike" dirty="0">
                          <a:solidFill>
                            <a:srgbClr val="000000"/>
                          </a:solidFill>
                          <a:effectLst/>
                          <a:latin typeface="Calibri" panose="020F0502020204030204" pitchFamily="34" charset="0"/>
                        </a:rPr>
                        <a:t> de utilizat </a:t>
                      </a:r>
                    </a:p>
                  </a:txBody>
                  <a:tcPr marL="2900" marR="2900" marT="2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0" i="0" u="none" strike="noStrike">
                          <a:solidFill>
                            <a:srgbClr val="000000"/>
                          </a:solidFill>
                          <a:effectLst/>
                          <a:latin typeface="Calibri" panose="020F0502020204030204" pitchFamily="34" charset="0"/>
                        </a:rPr>
                        <a:t>Pe ham, prins pe pene, legat de coadă Recomandat  pentru urmărirea mişcărilor locale în timpul sezonului de reproducere, precum şi pentru studiile pe termen lung asupra mai multor specii de pescăruşi mici, şoimi etc. </a:t>
                      </a:r>
                    </a:p>
                  </a:txBody>
                  <a:tcPr marL="2900" marR="2900" marT="2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6709110"/>
                  </a:ext>
                </a:extLst>
              </a:tr>
              <a:tr h="370634">
                <a:tc>
                  <a:txBody>
                    <a:bodyPr/>
                    <a:lstStyle/>
                    <a:p>
                      <a:pPr algn="ctr" fontAlgn="b"/>
                      <a:r>
                        <a:rPr lang="ro-RO" sz="1200" b="0" i="0" u="none" strike="noStrike">
                          <a:solidFill>
                            <a:srgbClr val="000000"/>
                          </a:solidFill>
                          <a:effectLst/>
                          <a:latin typeface="Calibri" panose="020F0502020204030204" pitchFamily="34" charset="0"/>
                        </a:rPr>
                        <a:t>GPS GSM</a:t>
                      </a:r>
                    </a:p>
                  </a:txBody>
                  <a:tcPr marL="2900" marR="2900" marT="2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0" i="0" u="none" strike="noStrike" dirty="0">
                          <a:solidFill>
                            <a:srgbClr val="000000"/>
                          </a:solidFill>
                          <a:effectLst/>
                          <a:latin typeface="Calibri" panose="020F0502020204030204" pitchFamily="34" charset="0"/>
                        </a:rPr>
                        <a:t>Prin GPS/GSM</a:t>
                      </a:r>
                    </a:p>
                  </a:txBody>
                  <a:tcPr marL="2900" marR="2900" marT="2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0" i="0" u="none" strike="noStrike">
                          <a:solidFill>
                            <a:srgbClr val="000000"/>
                          </a:solidFill>
                          <a:effectLst/>
                          <a:latin typeface="Calibri" panose="020F0502020204030204" pitchFamily="34" charset="0"/>
                        </a:rPr>
                        <a:t>GPS controlat prin planificarea orelor de funcționare și a senzorului de lumină Încărcarea datelor din memorie este posibilă atunci când este accesibilă reţeaua GSM</a:t>
                      </a:r>
                    </a:p>
                  </a:txBody>
                  <a:tcPr marL="2900" marR="2900" marT="2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0" i="0" u="none" strike="noStrike">
                          <a:solidFill>
                            <a:srgbClr val="000000"/>
                          </a:solidFill>
                          <a:effectLst/>
                          <a:latin typeface="Calibri" panose="020F0502020204030204" pitchFamily="34" charset="0"/>
                        </a:rPr>
                        <a:t>În spatele păsărilor sau la gâtul acestora</a:t>
                      </a:r>
                    </a:p>
                  </a:txBody>
                  <a:tcPr marL="2900" marR="2900" marT="2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7574294"/>
                  </a:ext>
                </a:extLst>
              </a:tr>
              <a:tr h="224046">
                <a:tc rowSpan="4">
                  <a:txBody>
                    <a:bodyPr/>
                    <a:lstStyle/>
                    <a:p>
                      <a:pPr algn="ctr" fontAlgn="ctr"/>
                      <a:r>
                        <a:rPr lang="ro-RO" sz="1200" b="0" i="0" u="none" strike="noStrike">
                          <a:solidFill>
                            <a:srgbClr val="000000"/>
                          </a:solidFill>
                          <a:effectLst/>
                          <a:latin typeface="Calibri" panose="020F0502020204030204" pitchFamily="34" charset="0"/>
                        </a:rPr>
                        <a:t>GPS GSM UHF</a:t>
                      </a:r>
                    </a:p>
                  </a:txBody>
                  <a:tcPr marL="2900" marR="2900" marT="2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0" i="0" u="none" strike="noStrike" dirty="0">
                          <a:solidFill>
                            <a:srgbClr val="000000"/>
                          </a:solidFill>
                          <a:effectLst/>
                          <a:latin typeface="Calibri" panose="020F0502020204030204" pitchFamily="34" charset="0"/>
                        </a:rPr>
                        <a:t>GPS</a:t>
                      </a:r>
                    </a:p>
                  </a:txBody>
                  <a:tcPr marL="2900" marR="2900" marT="2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0" i="0" u="none" strike="noStrike">
                          <a:solidFill>
                            <a:srgbClr val="000000"/>
                          </a:solidFill>
                          <a:effectLst/>
                          <a:latin typeface="Calibri" panose="020F0502020204030204" pitchFamily="34" charset="0"/>
                        </a:rPr>
                        <a:t>Setarea parametrilor şi descărcarea datelor de la o interfaţă PC uşor de utilizat; </a:t>
                      </a:r>
                    </a:p>
                  </a:txBody>
                  <a:tcPr marL="2900" marR="2900" marT="2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0" i="0" u="none" strike="noStrike">
                          <a:solidFill>
                            <a:srgbClr val="000000"/>
                          </a:solidFill>
                          <a:effectLst/>
                          <a:latin typeface="Calibri" panose="020F0502020204030204" pitchFamily="34" charset="0"/>
                        </a:rPr>
                        <a:t>La gâtul animalului </a:t>
                      </a:r>
                    </a:p>
                  </a:txBody>
                  <a:tcPr marL="2900" marR="2900" marT="2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8085227"/>
                  </a:ext>
                </a:extLst>
              </a:tr>
              <a:tr h="224046">
                <a:tc vMerge="1">
                  <a:txBody>
                    <a:bodyPr/>
                    <a:lstStyle/>
                    <a:p>
                      <a:endParaRPr lang="ro-RO"/>
                    </a:p>
                  </a:txBody>
                  <a:tcPr/>
                </a:tc>
                <a:tc>
                  <a:txBody>
                    <a:bodyPr/>
                    <a:lstStyle/>
                    <a:p>
                      <a:pPr algn="ctr" fontAlgn="b"/>
                      <a:r>
                        <a:rPr lang="ro-RO" sz="1200" b="0" i="0" u="none" strike="noStrike">
                          <a:solidFill>
                            <a:srgbClr val="000000"/>
                          </a:solidFill>
                          <a:effectLst/>
                          <a:latin typeface="Calibri" panose="020F0502020204030204" pitchFamily="34" charset="0"/>
                        </a:rPr>
                        <a:t>GPS/UHF</a:t>
                      </a:r>
                    </a:p>
                  </a:txBody>
                  <a:tcPr marL="2900" marR="2900" marT="2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0" i="0" u="none" strike="noStrike" dirty="0">
                          <a:solidFill>
                            <a:srgbClr val="000000"/>
                          </a:solidFill>
                          <a:effectLst/>
                          <a:latin typeface="Calibri" panose="020F0502020204030204" pitchFamily="34" charset="0"/>
                        </a:rPr>
                        <a:t>Setarea parametrilor </a:t>
                      </a:r>
                      <a:r>
                        <a:rPr lang="ro-RO" sz="1200" b="0" i="0" u="none" strike="noStrike" dirty="0" err="1">
                          <a:solidFill>
                            <a:srgbClr val="000000"/>
                          </a:solidFill>
                          <a:effectLst/>
                          <a:latin typeface="Calibri" panose="020F0502020204030204" pitchFamily="34" charset="0"/>
                        </a:rPr>
                        <a:t>şi</a:t>
                      </a:r>
                      <a:r>
                        <a:rPr lang="ro-RO" sz="1200" b="0" i="0" u="none" strike="noStrike" dirty="0">
                          <a:solidFill>
                            <a:srgbClr val="000000"/>
                          </a:solidFill>
                          <a:effectLst/>
                          <a:latin typeface="Calibri" panose="020F0502020204030204" pitchFamily="34" charset="0"/>
                        </a:rPr>
                        <a:t> descărcarea datelor de la o </a:t>
                      </a:r>
                      <a:r>
                        <a:rPr lang="ro-RO" sz="1200" b="0" i="0" u="none" strike="noStrike" dirty="0" err="1">
                          <a:solidFill>
                            <a:srgbClr val="000000"/>
                          </a:solidFill>
                          <a:effectLst/>
                          <a:latin typeface="Calibri" panose="020F0502020204030204" pitchFamily="34" charset="0"/>
                        </a:rPr>
                        <a:t>interfaţă</a:t>
                      </a:r>
                      <a:r>
                        <a:rPr lang="ro-RO" sz="1200" b="0" i="0" u="none" strike="noStrike" dirty="0">
                          <a:solidFill>
                            <a:srgbClr val="000000"/>
                          </a:solidFill>
                          <a:effectLst/>
                          <a:latin typeface="Calibri" panose="020F0502020204030204" pitchFamily="34" charset="0"/>
                        </a:rPr>
                        <a:t> PC </a:t>
                      </a:r>
                      <a:r>
                        <a:rPr lang="ro-RO" sz="1200" b="0" i="0" u="none" strike="noStrike" dirty="0" err="1">
                          <a:solidFill>
                            <a:srgbClr val="000000"/>
                          </a:solidFill>
                          <a:effectLst/>
                          <a:latin typeface="Calibri" panose="020F0502020204030204" pitchFamily="34" charset="0"/>
                        </a:rPr>
                        <a:t>uşor</a:t>
                      </a:r>
                      <a:r>
                        <a:rPr lang="ro-RO" sz="1200" b="0" i="0" u="none" strike="noStrike" dirty="0">
                          <a:solidFill>
                            <a:srgbClr val="000000"/>
                          </a:solidFill>
                          <a:effectLst/>
                          <a:latin typeface="Calibri" panose="020F0502020204030204" pitchFamily="34" charset="0"/>
                        </a:rPr>
                        <a:t> de utilizat; </a:t>
                      </a:r>
                    </a:p>
                  </a:txBody>
                  <a:tcPr marL="2900" marR="2900" marT="2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0" i="0" u="none" strike="noStrike">
                          <a:solidFill>
                            <a:srgbClr val="000000"/>
                          </a:solidFill>
                          <a:effectLst/>
                          <a:latin typeface="Calibri" panose="020F0502020204030204" pitchFamily="34" charset="0"/>
                        </a:rPr>
                        <a:t>La gâtul animalului </a:t>
                      </a:r>
                    </a:p>
                  </a:txBody>
                  <a:tcPr marL="2900" marR="2900" marT="2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3777654"/>
                  </a:ext>
                </a:extLst>
              </a:tr>
              <a:tr h="224046">
                <a:tc vMerge="1">
                  <a:txBody>
                    <a:bodyPr/>
                    <a:lstStyle/>
                    <a:p>
                      <a:endParaRPr lang="ro-RO"/>
                    </a:p>
                  </a:txBody>
                  <a:tcPr/>
                </a:tc>
                <a:tc>
                  <a:txBody>
                    <a:bodyPr/>
                    <a:lstStyle/>
                    <a:p>
                      <a:pPr algn="ctr" fontAlgn="b"/>
                      <a:r>
                        <a:rPr lang="nb-NO" sz="1200" b="0" i="0" u="none" strike="noStrike">
                          <a:solidFill>
                            <a:srgbClr val="000000"/>
                          </a:solidFill>
                          <a:effectLst/>
                          <a:latin typeface="Calibri" panose="020F0502020204030204" pitchFamily="34" charset="0"/>
                        </a:rPr>
                        <a:t>Prin  transmitere unde radio, GPS</a:t>
                      </a:r>
                    </a:p>
                  </a:txBody>
                  <a:tcPr marL="2900" marR="2900" marT="2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0" i="0" u="none" strike="noStrike" dirty="0">
                          <a:solidFill>
                            <a:srgbClr val="000000"/>
                          </a:solidFill>
                          <a:effectLst/>
                          <a:latin typeface="Calibri" panose="020F0502020204030204" pitchFamily="34" charset="0"/>
                        </a:rPr>
                        <a:t>Setarea parametrilor </a:t>
                      </a:r>
                      <a:r>
                        <a:rPr lang="ro-RO" sz="1200" b="0" i="0" u="none" strike="noStrike" dirty="0" err="1">
                          <a:solidFill>
                            <a:srgbClr val="000000"/>
                          </a:solidFill>
                          <a:effectLst/>
                          <a:latin typeface="Calibri" panose="020F0502020204030204" pitchFamily="34" charset="0"/>
                        </a:rPr>
                        <a:t>şi</a:t>
                      </a:r>
                      <a:r>
                        <a:rPr lang="ro-RO" sz="1200" b="0" i="0" u="none" strike="noStrike" dirty="0">
                          <a:solidFill>
                            <a:srgbClr val="000000"/>
                          </a:solidFill>
                          <a:effectLst/>
                          <a:latin typeface="Calibri" panose="020F0502020204030204" pitchFamily="34" charset="0"/>
                        </a:rPr>
                        <a:t> descărcarea datelor de la o </a:t>
                      </a:r>
                      <a:r>
                        <a:rPr lang="ro-RO" sz="1200" b="0" i="0" u="none" strike="noStrike" dirty="0" err="1">
                          <a:solidFill>
                            <a:srgbClr val="000000"/>
                          </a:solidFill>
                          <a:effectLst/>
                          <a:latin typeface="Calibri" panose="020F0502020204030204" pitchFamily="34" charset="0"/>
                        </a:rPr>
                        <a:t>interfaţă</a:t>
                      </a:r>
                      <a:r>
                        <a:rPr lang="ro-RO" sz="1200" b="0" i="0" u="none" strike="noStrike" dirty="0">
                          <a:solidFill>
                            <a:srgbClr val="000000"/>
                          </a:solidFill>
                          <a:effectLst/>
                          <a:latin typeface="Calibri" panose="020F0502020204030204" pitchFamily="34" charset="0"/>
                        </a:rPr>
                        <a:t> PC </a:t>
                      </a:r>
                      <a:r>
                        <a:rPr lang="ro-RO" sz="1200" b="0" i="0" u="none" strike="noStrike" dirty="0" err="1">
                          <a:solidFill>
                            <a:srgbClr val="000000"/>
                          </a:solidFill>
                          <a:effectLst/>
                          <a:latin typeface="Calibri" panose="020F0502020204030204" pitchFamily="34" charset="0"/>
                        </a:rPr>
                        <a:t>uşor</a:t>
                      </a:r>
                      <a:r>
                        <a:rPr lang="ro-RO" sz="1200" b="0" i="0" u="none" strike="noStrike" dirty="0">
                          <a:solidFill>
                            <a:srgbClr val="000000"/>
                          </a:solidFill>
                          <a:effectLst/>
                          <a:latin typeface="Calibri" panose="020F0502020204030204" pitchFamily="34" charset="0"/>
                        </a:rPr>
                        <a:t> de utilizat; </a:t>
                      </a:r>
                    </a:p>
                  </a:txBody>
                  <a:tcPr marL="2900" marR="2900" marT="2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0" i="0" u="none" strike="noStrike">
                          <a:solidFill>
                            <a:srgbClr val="000000"/>
                          </a:solidFill>
                          <a:effectLst/>
                          <a:latin typeface="Calibri" panose="020F0502020204030204" pitchFamily="34" charset="0"/>
                        </a:rPr>
                        <a:t>La gâtul animalului </a:t>
                      </a:r>
                    </a:p>
                  </a:txBody>
                  <a:tcPr marL="2900" marR="2900" marT="2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0328236"/>
                  </a:ext>
                </a:extLst>
              </a:tr>
              <a:tr h="224046">
                <a:tc vMerge="1">
                  <a:txBody>
                    <a:bodyPr/>
                    <a:lstStyle/>
                    <a:p>
                      <a:endParaRPr lang="ro-RO"/>
                    </a:p>
                  </a:txBody>
                  <a:tcPr/>
                </a:tc>
                <a:tc>
                  <a:txBody>
                    <a:bodyPr/>
                    <a:lstStyle/>
                    <a:p>
                      <a:pPr algn="ctr" fontAlgn="b"/>
                      <a:r>
                        <a:rPr lang="nb-NO" sz="1200" b="0" i="0" u="none" strike="noStrike" dirty="0">
                          <a:solidFill>
                            <a:srgbClr val="000000"/>
                          </a:solidFill>
                          <a:effectLst/>
                          <a:latin typeface="Calibri" panose="020F0502020204030204" pitchFamily="34" charset="0"/>
                        </a:rPr>
                        <a:t>Prin  transmitere unde radio, GPS/GSM</a:t>
                      </a:r>
                    </a:p>
                  </a:txBody>
                  <a:tcPr marL="2900" marR="2900" marT="2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0" i="0" u="none" strike="noStrike" dirty="0">
                          <a:solidFill>
                            <a:srgbClr val="000000"/>
                          </a:solidFill>
                          <a:effectLst/>
                          <a:latin typeface="Calibri" panose="020F0502020204030204" pitchFamily="34" charset="0"/>
                        </a:rPr>
                        <a:t>Setarea parametrilor </a:t>
                      </a:r>
                      <a:r>
                        <a:rPr lang="ro-RO" sz="1200" b="0" i="0" u="none" strike="noStrike" dirty="0" err="1">
                          <a:solidFill>
                            <a:srgbClr val="000000"/>
                          </a:solidFill>
                          <a:effectLst/>
                          <a:latin typeface="Calibri" panose="020F0502020204030204" pitchFamily="34" charset="0"/>
                        </a:rPr>
                        <a:t>şi</a:t>
                      </a:r>
                      <a:r>
                        <a:rPr lang="ro-RO" sz="1200" b="0" i="0" u="none" strike="noStrike" dirty="0">
                          <a:solidFill>
                            <a:srgbClr val="000000"/>
                          </a:solidFill>
                          <a:effectLst/>
                          <a:latin typeface="Calibri" panose="020F0502020204030204" pitchFamily="34" charset="0"/>
                        </a:rPr>
                        <a:t> descărcarea datelor de la o </a:t>
                      </a:r>
                      <a:r>
                        <a:rPr lang="ro-RO" sz="1200" b="0" i="0" u="none" strike="noStrike" dirty="0" err="1">
                          <a:solidFill>
                            <a:srgbClr val="000000"/>
                          </a:solidFill>
                          <a:effectLst/>
                          <a:latin typeface="Calibri" panose="020F0502020204030204" pitchFamily="34" charset="0"/>
                        </a:rPr>
                        <a:t>interfaţă</a:t>
                      </a:r>
                      <a:r>
                        <a:rPr lang="ro-RO" sz="1200" b="0" i="0" u="none" strike="noStrike" dirty="0">
                          <a:solidFill>
                            <a:srgbClr val="000000"/>
                          </a:solidFill>
                          <a:effectLst/>
                          <a:latin typeface="Calibri" panose="020F0502020204030204" pitchFamily="34" charset="0"/>
                        </a:rPr>
                        <a:t> PC </a:t>
                      </a:r>
                      <a:r>
                        <a:rPr lang="ro-RO" sz="1200" b="0" i="0" u="none" strike="noStrike" dirty="0" err="1">
                          <a:solidFill>
                            <a:srgbClr val="000000"/>
                          </a:solidFill>
                          <a:effectLst/>
                          <a:latin typeface="Calibri" panose="020F0502020204030204" pitchFamily="34" charset="0"/>
                        </a:rPr>
                        <a:t>uşor</a:t>
                      </a:r>
                      <a:r>
                        <a:rPr lang="ro-RO" sz="1200" b="0" i="0" u="none" strike="noStrike" dirty="0">
                          <a:solidFill>
                            <a:srgbClr val="000000"/>
                          </a:solidFill>
                          <a:effectLst/>
                          <a:latin typeface="Calibri" panose="020F0502020204030204" pitchFamily="34" charset="0"/>
                        </a:rPr>
                        <a:t> de utilizat; </a:t>
                      </a:r>
                    </a:p>
                  </a:txBody>
                  <a:tcPr marL="2900" marR="2900" marT="2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0" i="0" u="none" strike="noStrike" dirty="0">
                          <a:solidFill>
                            <a:srgbClr val="000000"/>
                          </a:solidFill>
                          <a:effectLst/>
                          <a:latin typeface="Calibri" panose="020F0502020204030204" pitchFamily="34" charset="0"/>
                        </a:rPr>
                        <a:t>La gâtul animalului, pe spate</a:t>
                      </a:r>
                    </a:p>
                  </a:txBody>
                  <a:tcPr marL="2900" marR="2900" marT="2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0627578"/>
                  </a:ext>
                </a:extLst>
              </a:tr>
            </a:tbl>
          </a:graphicData>
        </a:graphic>
      </p:graphicFrame>
      <p:pic>
        <p:nvPicPr>
          <p:cNvPr id="5" name="Imagine 4">
            <a:extLst>
              <a:ext uri="{FF2B5EF4-FFF2-40B4-BE49-F238E27FC236}">
                <a16:creationId xmlns:a16="http://schemas.microsoft.com/office/drawing/2014/main" id="{3D0F44DB-2CBD-45B3-84AA-77F6C808EABF}"/>
              </a:ext>
            </a:extLst>
          </p:cNvPr>
          <p:cNvPicPr>
            <a:picLocks noChangeAspect="1"/>
          </p:cNvPicPr>
          <p:nvPr/>
        </p:nvPicPr>
        <p:blipFill>
          <a:blip r:embed="rId2"/>
          <a:stretch>
            <a:fillRect/>
          </a:stretch>
        </p:blipFill>
        <p:spPr>
          <a:xfrm>
            <a:off x="614377" y="4110843"/>
            <a:ext cx="3935321" cy="2747157"/>
          </a:xfrm>
          <a:prstGeom prst="rect">
            <a:avLst/>
          </a:prstGeom>
        </p:spPr>
      </p:pic>
      <p:pic>
        <p:nvPicPr>
          <p:cNvPr id="6" name="Imagine 5">
            <a:extLst>
              <a:ext uri="{FF2B5EF4-FFF2-40B4-BE49-F238E27FC236}">
                <a16:creationId xmlns:a16="http://schemas.microsoft.com/office/drawing/2014/main" id="{FD28A5D4-4A1A-422C-9FE2-C6A0BB99D614}"/>
              </a:ext>
            </a:extLst>
          </p:cNvPr>
          <p:cNvPicPr>
            <a:picLocks noChangeAspect="1"/>
          </p:cNvPicPr>
          <p:nvPr/>
        </p:nvPicPr>
        <p:blipFill>
          <a:blip r:embed="rId3"/>
          <a:stretch>
            <a:fillRect/>
          </a:stretch>
        </p:blipFill>
        <p:spPr>
          <a:xfrm>
            <a:off x="4642625" y="4089710"/>
            <a:ext cx="3408556" cy="2612173"/>
          </a:xfrm>
          <a:prstGeom prst="rect">
            <a:avLst/>
          </a:prstGeom>
        </p:spPr>
      </p:pic>
      <p:sp>
        <p:nvSpPr>
          <p:cNvPr id="7" name="CasetăText 6">
            <a:extLst>
              <a:ext uri="{FF2B5EF4-FFF2-40B4-BE49-F238E27FC236}">
                <a16:creationId xmlns:a16="http://schemas.microsoft.com/office/drawing/2014/main" id="{80B54D3F-0838-4F1E-BED7-A26698DED654}"/>
              </a:ext>
            </a:extLst>
          </p:cNvPr>
          <p:cNvSpPr txBox="1"/>
          <p:nvPr/>
        </p:nvSpPr>
        <p:spPr>
          <a:xfrm>
            <a:off x="621458" y="4089710"/>
            <a:ext cx="2943922" cy="261610"/>
          </a:xfrm>
          <a:prstGeom prst="rect">
            <a:avLst/>
          </a:prstGeom>
          <a:solidFill>
            <a:schemeClr val="tx1">
              <a:lumMod val="95000"/>
              <a:lumOff val="5000"/>
            </a:schemeClr>
          </a:solidFill>
        </p:spPr>
        <p:txBody>
          <a:bodyPr wrap="square" rtlCol="0">
            <a:spAutoFit/>
          </a:bodyPr>
          <a:lstStyle/>
          <a:p>
            <a:r>
              <a:rPr lang="ro-RO" sz="1100" dirty="0">
                <a:solidFill>
                  <a:schemeClr val="accent2"/>
                </a:solidFill>
              </a:rPr>
              <a:t>https://nomoreliesblog.wordpress.com</a:t>
            </a:r>
          </a:p>
        </p:txBody>
      </p:sp>
      <p:sp>
        <p:nvSpPr>
          <p:cNvPr id="8" name="CasetăText 7">
            <a:extLst>
              <a:ext uri="{FF2B5EF4-FFF2-40B4-BE49-F238E27FC236}">
                <a16:creationId xmlns:a16="http://schemas.microsoft.com/office/drawing/2014/main" id="{43FD5416-442E-4AAE-B1A4-D6B058518FE9}"/>
              </a:ext>
            </a:extLst>
          </p:cNvPr>
          <p:cNvSpPr txBox="1"/>
          <p:nvPr/>
        </p:nvSpPr>
        <p:spPr>
          <a:xfrm>
            <a:off x="4642625" y="4103019"/>
            <a:ext cx="1550020" cy="261610"/>
          </a:xfrm>
          <a:prstGeom prst="rect">
            <a:avLst/>
          </a:prstGeom>
          <a:solidFill>
            <a:schemeClr val="tx1">
              <a:lumMod val="95000"/>
              <a:lumOff val="5000"/>
            </a:schemeClr>
          </a:solidFill>
        </p:spPr>
        <p:txBody>
          <a:bodyPr wrap="square" rtlCol="0">
            <a:spAutoFit/>
          </a:bodyPr>
          <a:lstStyle/>
          <a:p>
            <a:r>
              <a:rPr lang="ro-RO" sz="1100" dirty="0">
                <a:solidFill>
                  <a:schemeClr val="accent2"/>
                </a:solidFill>
              </a:rPr>
              <a:t>www.pinterest.co.uk</a:t>
            </a:r>
          </a:p>
        </p:txBody>
      </p:sp>
      <p:pic>
        <p:nvPicPr>
          <p:cNvPr id="10" name="Imagine 9">
            <a:extLst>
              <a:ext uri="{FF2B5EF4-FFF2-40B4-BE49-F238E27FC236}">
                <a16:creationId xmlns:a16="http://schemas.microsoft.com/office/drawing/2014/main" id="{F05F65B1-640B-4472-9DE4-50D3ACEC15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1737" y="4110842"/>
            <a:ext cx="3642315" cy="2747157"/>
          </a:xfrm>
          <a:prstGeom prst="rect">
            <a:avLst/>
          </a:prstGeom>
        </p:spPr>
      </p:pic>
      <p:sp>
        <p:nvSpPr>
          <p:cNvPr id="11" name="CasetăText 10">
            <a:extLst>
              <a:ext uri="{FF2B5EF4-FFF2-40B4-BE49-F238E27FC236}">
                <a16:creationId xmlns:a16="http://schemas.microsoft.com/office/drawing/2014/main" id="{5C5AA81A-1DFD-437F-9C3A-7D794FC9645C}"/>
              </a:ext>
            </a:extLst>
          </p:cNvPr>
          <p:cNvSpPr txBox="1"/>
          <p:nvPr/>
        </p:nvSpPr>
        <p:spPr>
          <a:xfrm>
            <a:off x="8411737" y="4110842"/>
            <a:ext cx="1880839" cy="261610"/>
          </a:xfrm>
          <a:prstGeom prst="rect">
            <a:avLst/>
          </a:prstGeom>
          <a:solidFill>
            <a:schemeClr val="tx1">
              <a:lumMod val="95000"/>
              <a:lumOff val="5000"/>
            </a:schemeClr>
          </a:solidFill>
        </p:spPr>
        <p:txBody>
          <a:bodyPr wrap="square" rtlCol="0">
            <a:spAutoFit/>
          </a:bodyPr>
          <a:lstStyle/>
          <a:p>
            <a:r>
              <a:rPr lang="ro-RO" sz="1100" dirty="0">
                <a:solidFill>
                  <a:schemeClr val="accent2"/>
                </a:solidFill>
              </a:rPr>
              <a:t>https://marshallradio.com</a:t>
            </a:r>
          </a:p>
        </p:txBody>
      </p:sp>
      <p:pic>
        <p:nvPicPr>
          <p:cNvPr id="12" name="Imagine 11">
            <a:extLst>
              <a:ext uri="{FF2B5EF4-FFF2-40B4-BE49-F238E27FC236}">
                <a16:creationId xmlns:a16="http://schemas.microsoft.com/office/drawing/2014/main" id="{EEBF92E9-F4B9-49EB-BE83-CBB33784B243}"/>
              </a:ext>
            </a:extLst>
          </p:cNvPr>
          <p:cNvPicPr>
            <a:picLocks noChangeAspect="1"/>
          </p:cNvPicPr>
          <p:nvPr/>
        </p:nvPicPr>
        <p:blipFill>
          <a:blip r:embed="rId5"/>
          <a:stretch>
            <a:fillRect/>
          </a:stretch>
        </p:blipFill>
        <p:spPr>
          <a:xfrm>
            <a:off x="9584372" y="0"/>
            <a:ext cx="2607628" cy="424132"/>
          </a:xfrm>
          <a:prstGeom prst="rect">
            <a:avLst/>
          </a:prstGeom>
        </p:spPr>
      </p:pic>
    </p:spTree>
    <p:extLst>
      <p:ext uri="{BB962C8B-B14F-4D97-AF65-F5344CB8AC3E}">
        <p14:creationId xmlns:p14="http://schemas.microsoft.com/office/powerpoint/2010/main" val="997964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95A29BBE-DA2C-4863-A7FF-D807DCCF52B5}"/>
              </a:ext>
            </a:extLst>
          </p:cNvPr>
          <p:cNvGraphicFramePr>
            <a:graphicFrameLocks noGrp="1"/>
          </p:cNvGraphicFramePr>
          <p:nvPr>
            <p:extLst>
              <p:ext uri="{D42A27DB-BD31-4B8C-83A1-F6EECF244321}">
                <p14:modId xmlns:p14="http://schemas.microsoft.com/office/powerpoint/2010/main" val="1826653511"/>
              </p:ext>
            </p:extLst>
          </p:nvPr>
        </p:nvGraphicFramePr>
        <p:xfrm>
          <a:off x="578938" y="159742"/>
          <a:ext cx="11386321" cy="5470979"/>
        </p:xfrm>
        <a:graphic>
          <a:graphicData uri="http://schemas.openxmlformats.org/drawingml/2006/table">
            <a:tbl>
              <a:tblPr/>
              <a:tblGrid>
                <a:gridCol w="1811196">
                  <a:extLst>
                    <a:ext uri="{9D8B030D-6E8A-4147-A177-3AD203B41FA5}">
                      <a16:colId xmlns:a16="http://schemas.microsoft.com/office/drawing/2014/main" val="3428737651"/>
                    </a:ext>
                  </a:extLst>
                </a:gridCol>
                <a:gridCol w="1847613">
                  <a:extLst>
                    <a:ext uri="{9D8B030D-6E8A-4147-A177-3AD203B41FA5}">
                      <a16:colId xmlns:a16="http://schemas.microsoft.com/office/drawing/2014/main" val="1972916408"/>
                    </a:ext>
                  </a:extLst>
                </a:gridCol>
                <a:gridCol w="4939707">
                  <a:extLst>
                    <a:ext uri="{9D8B030D-6E8A-4147-A177-3AD203B41FA5}">
                      <a16:colId xmlns:a16="http://schemas.microsoft.com/office/drawing/2014/main" val="3972338562"/>
                    </a:ext>
                  </a:extLst>
                </a:gridCol>
                <a:gridCol w="2787805">
                  <a:extLst>
                    <a:ext uri="{9D8B030D-6E8A-4147-A177-3AD203B41FA5}">
                      <a16:colId xmlns:a16="http://schemas.microsoft.com/office/drawing/2014/main" val="493824215"/>
                    </a:ext>
                  </a:extLst>
                </a:gridCol>
              </a:tblGrid>
              <a:tr h="159930">
                <a:tc>
                  <a:txBody>
                    <a:bodyPr/>
                    <a:lstStyle/>
                    <a:p>
                      <a:pPr algn="ctr" fontAlgn="b"/>
                      <a:r>
                        <a:rPr lang="ro-RO" sz="1200" b="1" i="0" u="none" strike="noStrike">
                          <a:solidFill>
                            <a:srgbClr val="000000"/>
                          </a:solidFill>
                          <a:effectLst/>
                          <a:latin typeface="Calibri" panose="020F0502020204030204" pitchFamily="34" charset="0"/>
                        </a:rPr>
                        <a:t>Categorii (dispozitive de localizare)</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1" i="0" u="none" strike="noStrike">
                          <a:solidFill>
                            <a:srgbClr val="000000"/>
                          </a:solidFill>
                          <a:effectLst/>
                          <a:latin typeface="Calibri" panose="020F0502020204030204" pitchFamily="34" charset="0"/>
                        </a:rPr>
                        <a:t>Tip localizare</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1" i="0" u="none" strike="noStrike">
                          <a:solidFill>
                            <a:srgbClr val="000000"/>
                          </a:solidFill>
                          <a:effectLst/>
                          <a:latin typeface="Calibri" panose="020F0502020204030204" pitchFamily="34" charset="0"/>
                        </a:rPr>
                        <a:t>Modalitate receptionare</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1" i="0" u="none" strike="noStrike" dirty="0">
                          <a:solidFill>
                            <a:srgbClr val="000000"/>
                          </a:solidFill>
                          <a:effectLst/>
                          <a:latin typeface="Calibri" panose="020F0502020204030204" pitchFamily="34" charset="0"/>
                        </a:rPr>
                        <a:t>Grupuri de specii țintă</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223894"/>
                  </a:ext>
                </a:extLst>
              </a:tr>
              <a:tr h="623020">
                <a:tc>
                  <a:txBody>
                    <a:bodyPr/>
                    <a:lstStyle/>
                    <a:p>
                      <a:pPr algn="ctr" fontAlgn="b"/>
                      <a:r>
                        <a:rPr lang="en-US" sz="1200" b="0" i="0" u="none" strike="noStrike" dirty="0">
                          <a:solidFill>
                            <a:srgbClr val="000000"/>
                          </a:solidFill>
                          <a:effectLst/>
                          <a:latin typeface="Calibri" panose="020F0502020204030204" pitchFamily="34" charset="0"/>
                        </a:rPr>
                        <a:t>GPS UHF view Large Range</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1200" b="0" i="0" u="none" strike="noStrike">
                          <a:solidFill>
                            <a:srgbClr val="000000"/>
                          </a:solidFill>
                          <a:effectLst/>
                          <a:latin typeface="Calibri" panose="020F0502020204030204" pitchFamily="34" charset="0"/>
                        </a:rPr>
                        <a:t>Prin  transmitere unde radio, prin GPS</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0" i="0" u="none" strike="noStrike" dirty="0">
                          <a:solidFill>
                            <a:srgbClr val="000000"/>
                          </a:solidFill>
                          <a:effectLst/>
                          <a:latin typeface="Calibri" panose="020F0502020204030204" pitchFamily="34" charset="0"/>
                        </a:rPr>
                        <a:t>Setarea parametrilor </a:t>
                      </a:r>
                      <a:r>
                        <a:rPr lang="ro-RO" sz="1200" b="0" i="0" u="none" strike="noStrike" dirty="0" err="1">
                          <a:solidFill>
                            <a:srgbClr val="000000"/>
                          </a:solidFill>
                          <a:effectLst/>
                          <a:latin typeface="Calibri" panose="020F0502020204030204" pitchFamily="34" charset="0"/>
                        </a:rPr>
                        <a:t>şi</a:t>
                      </a:r>
                      <a:r>
                        <a:rPr lang="ro-RO" sz="1200" b="0" i="0" u="none" strike="noStrike" dirty="0">
                          <a:solidFill>
                            <a:srgbClr val="000000"/>
                          </a:solidFill>
                          <a:effectLst/>
                          <a:latin typeface="Calibri" panose="020F0502020204030204" pitchFamily="34" charset="0"/>
                        </a:rPr>
                        <a:t> descărcarea datelor de la o </a:t>
                      </a:r>
                      <a:r>
                        <a:rPr lang="ro-RO" sz="1200" b="0" i="0" u="none" strike="noStrike" dirty="0" err="1">
                          <a:solidFill>
                            <a:srgbClr val="000000"/>
                          </a:solidFill>
                          <a:effectLst/>
                          <a:latin typeface="Calibri" panose="020F0502020204030204" pitchFamily="34" charset="0"/>
                        </a:rPr>
                        <a:t>interfaţă</a:t>
                      </a:r>
                      <a:r>
                        <a:rPr lang="ro-RO" sz="1200" b="0" i="0" u="none" strike="noStrike" dirty="0">
                          <a:solidFill>
                            <a:srgbClr val="000000"/>
                          </a:solidFill>
                          <a:effectLst/>
                          <a:latin typeface="Calibri" panose="020F0502020204030204" pitchFamily="34" charset="0"/>
                        </a:rPr>
                        <a:t> PC </a:t>
                      </a:r>
                      <a:r>
                        <a:rPr lang="ro-RO" sz="1200" b="0" i="0" u="none" strike="noStrike" dirty="0" err="1">
                          <a:solidFill>
                            <a:srgbClr val="000000"/>
                          </a:solidFill>
                          <a:effectLst/>
                          <a:latin typeface="Calibri" panose="020F0502020204030204" pitchFamily="34" charset="0"/>
                        </a:rPr>
                        <a:t>uşor</a:t>
                      </a:r>
                      <a:r>
                        <a:rPr lang="ro-RO" sz="1200" b="0" i="0" u="none" strike="noStrike" dirty="0">
                          <a:solidFill>
                            <a:srgbClr val="000000"/>
                          </a:solidFill>
                          <a:effectLst/>
                          <a:latin typeface="Calibri" panose="020F0502020204030204" pitchFamily="34" charset="0"/>
                        </a:rPr>
                        <a:t> de utilizat; Programare la o </a:t>
                      </a:r>
                      <a:r>
                        <a:rPr lang="ro-RO" sz="1200" b="0" i="0" u="none" strike="noStrike" dirty="0" err="1">
                          <a:solidFill>
                            <a:srgbClr val="000000"/>
                          </a:solidFill>
                          <a:effectLst/>
                          <a:latin typeface="Calibri" panose="020F0502020204030204" pitchFamily="34" charset="0"/>
                        </a:rPr>
                        <a:t>distanţă</a:t>
                      </a:r>
                      <a:r>
                        <a:rPr lang="ro-RO" sz="1200" b="0" i="0" u="none" strike="noStrike" dirty="0">
                          <a:solidFill>
                            <a:srgbClr val="000000"/>
                          </a:solidFill>
                          <a:effectLst/>
                          <a:latin typeface="Calibri" panose="020F0502020204030204" pitchFamily="34" charset="0"/>
                        </a:rPr>
                        <a:t> </a:t>
                      </a:r>
                      <a:r>
                        <a:rPr lang="ro-RO" sz="1200" b="0" i="0" u="none" strike="noStrike" dirty="0" err="1">
                          <a:solidFill>
                            <a:srgbClr val="000000"/>
                          </a:solidFill>
                          <a:effectLst/>
                          <a:latin typeface="Calibri" panose="020F0502020204030204" pitchFamily="34" charset="0"/>
                        </a:rPr>
                        <a:t>şi</a:t>
                      </a:r>
                      <a:r>
                        <a:rPr lang="ro-RO" sz="1200" b="0" i="0" u="none" strike="noStrike" dirty="0">
                          <a:solidFill>
                            <a:srgbClr val="000000"/>
                          </a:solidFill>
                          <a:effectLst/>
                          <a:latin typeface="Calibri" panose="020F0502020204030204" pitchFamily="34" charset="0"/>
                        </a:rPr>
                        <a:t> acces la date prin link UHF </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0" i="0" u="none" strike="noStrike">
                          <a:solidFill>
                            <a:srgbClr val="000000"/>
                          </a:solidFill>
                          <a:effectLst/>
                          <a:latin typeface="Calibri" panose="020F0502020204030204" pitchFamily="34" charset="0"/>
                        </a:rPr>
                        <a:t>Bakpack folosit pentru urmărirea păsărilor cu o masă corporală pornind de la 400 g</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1123435"/>
                  </a:ext>
                </a:extLst>
              </a:tr>
              <a:tr h="623020">
                <a:tc>
                  <a:txBody>
                    <a:bodyPr/>
                    <a:lstStyle/>
                    <a:p>
                      <a:pPr algn="ctr" fontAlgn="b"/>
                      <a:r>
                        <a:rPr lang="en-US" sz="1200" b="0" i="0" u="none" strike="noStrike">
                          <a:solidFill>
                            <a:srgbClr val="000000"/>
                          </a:solidFill>
                          <a:effectLst/>
                          <a:latin typeface="Calibri" panose="020F0502020204030204" pitchFamily="34" charset="0"/>
                        </a:rPr>
                        <a:t>GPS UHF view Short Range</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1200" b="0" i="0" u="none" strike="noStrike">
                          <a:solidFill>
                            <a:srgbClr val="000000"/>
                          </a:solidFill>
                          <a:effectLst/>
                          <a:latin typeface="Calibri" panose="020F0502020204030204" pitchFamily="34" charset="0"/>
                        </a:rPr>
                        <a:t>Prin  transmitere unde radio, prin GPS</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0" i="0" u="none" strike="noStrike">
                          <a:solidFill>
                            <a:srgbClr val="000000"/>
                          </a:solidFill>
                          <a:effectLst/>
                          <a:latin typeface="Calibri" panose="020F0502020204030204" pitchFamily="34" charset="0"/>
                        </a:rPr>
                        <a:t>Setarea parametrilor şi descărcarea datelor de la o interfaţă PC uşor de utilizat; Programare la o distanţă şi acces la date prin link UHF </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0" i="0" u="none" strike="noStrike">
                          <a:solidFill>
                            <a:srgbClr val="000000"/>
                          </a:solidFill>
                          <a:effectLst/>
                          <a:latin typeface="Calibri" panose="020F0502020204030204" pitchFamily="34" charset="0"/>
                        </a:rPr>
                        <a:t>Bakpack folosit pentru urmărirea păsărilor.</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5022656"/>
                  </a:ext>
                </a:extLst>
              </a:tr>
              <a:tr h="887553">
                <a:tc>
                  <a:txBody>
                    <a:bodyPr/>
                    <a:lstStyle/>
                    <a:p>
                      <a:pPr algn="ctr" fontAlgn="b"/>
                      <a:r>
                        <a:rPr lang="en-US" sz="1200" b="0" i="0" u="none" strike="noStrike" dirty="0">
                          <a:solidFill>
                            <a:srgbClr val="000000"/>
                          </a:solidFill>
                          <a:effectLst/>
                          <a:latin typeface="Calibri" panose="020F0502020204030204" pitchFamily="34" charset="0"/>
                        </a:rPr>
                        <a:t>GPS-GSM-UHF Loggers (old name SKUA)</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0" i="0" u="none" strike="noStrike">
                          <a:solidFill>
                            <a:srgbClr val="000000"/>
                          </a:solidFill>
                          <a:effectLst/>
                          <a:latin typeface="Calibri" panose="020F0502020204030204" pitchFamily="34" charset="0"/>
                        </a:rPr>
                        <a:t>Prin  transmitere unde radio, prin GPS, GSM</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0" i="0" u="none" strike="noStrike" dirty="0">
                          <a:solidFill>
                            <a:srgbClr val="000000"/>
                          </a:solidFill>
                          <a:effectLst/>
                          <a:latin typeface="Calibri" panose="020F0502020204030204" pitchFamily="34" charset="0"/>
                        </a:rPr>
                        <a:t>Cu rază mare de acțiune, comunicare cu UHF </a:t>
                      </a:r>
                      <a:r>
                        <a:rPr lang="ro-RO" sz="1200" b="0" i="0" u="none" strike="noStrike" dirty="0" err="1">
                          <a:solidFill>
                            <a:srgbClr val="000000"/>
                          </a:solidFill>
                          <a:effectLst/>
                          <a:latin typeface="Calibri" panose="020F0502020204030204" pitchFamily="34" charset="0"/>
                        </a:rPr>
                        <a:t>bidirecțională,cu</a:t>
                      </a:r>
                      <a:r>
                        <a:rPr lang="ro-RO" sz="1200" b="0" i="0" u="none" strike="noStrike" dirty="0">
                          <a:solidFill>
                            <a:srgbClr val="000000"/>
                          </a:solidFill>
                          <a:effectLst/>
                          <a:latin typeface="Calibri" panose="020F0502020204030204" pitchFamily="34" charset="0"/>
                        </a:rPr>
                        <a:t> descărcare prin GSM </a:t>
                      </a:r>
                      <a:r>
                        <a:rPr lang="ro-RO" sz="1200" b="0" i="0" u="none" strike="noStrike" dirty="0" err="1">
                          <a:solidFill>
                            <a:srgbClr val="000000"/>
                          </a:solidFill>
                          <a:effectLst/>
                          <a:latin typeface="Calibri" panose="020F0502020204030204" pitchFamily="34" charset="0"/>
                        </a:rPr>
                        <a:t>şi</a:t>
                      </a:r>
                      <a:r>
                        <a:rPr lang="ro-RO" sz="1200" b="0" i="0" u="none" strike="noStrike" dirty="0">
                          <a:solidFill>
                            <a:srgbClr val="000000"/>
                          </a:solidFill>
                          <a:effectLst/>
                          <a:latin typeface="Calibri" panose="020F0502020204030204" pitchFamily="34" charset="0"/>
                        </a:rPr>
                        <a:t> radio</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0" i="0" u="none" strike="noStrike">
                          <a:solidFill>
                            <a:srgbClr val="000000"/>
                          </a:solidFill>
                          <a:effectLst/>
                          <a:latin typeface="Calibri" panose="020F0502020204030204" pitchFamily="34" charset="0"/>
                        </a:rPr>
                        <a:t>Bakpak folosit  pentru  urmărirea păsărilor de dimensiuni medii   în timpul sezonului de reproducere și migrațiune, sau la gâtul păsărilor</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2156804"/>
                  </a:ext>
                </a:extLst>
              </a:tr>
              <a:tr h="970156">
                <a:tc rowSpan="2">
                  <a:txBody>
                    <a:bodyPr/>
                    <a:lstStyle/>
                    <a:p>
                      <a:pPr algn="ctr" fontAlgn="ctr"/>
                      <a:r>
                        <a:rPr lang="en-US" sz="1200" b="0" i="0" u="none" strike="noStrike">
                          <a:solidFill>
                            <a:srgbClr val="000000"/>
                          </a:solidFill>
                          <a:effectLst/>
                          <a:latin typeface="Calibri" panose="020F0502020204030204" pitchFamily="34" charset="0"/>
                        </a:rPr>
                        <a:t>GPS-UHF LRD Models LRD (Long Range Dowland )</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0" i="0" u="none" strike="noStrike">
                          <a:solidFill>
                            <a:srgbClr val="000000"/>
                          </a:solidFill>
                          <a:effectLst/>
                          <a:latin typeface="Calibri" panose="020F0502020204030204" pitchFamily="34" charset="0"/>
                        </a:rPr>
                        <a:t>Prin GPS-GSM</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0" i="0" u="none" strike="noStrike">
                          <a:solidFill>
                            <a:srgbClr val="000000"/>
                          </a:solidFill>
                          <a:effectLst/>
                          <a:latin typeface="Calibri" panose="020F0502020204030204" pitchFamily="34" charset="0"/>
                        </a:rPr>
                        <a:t>Intervale GPS: de la 30 de minute la 24 de ore;</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0" i="0" u="none" strike="noStrike">
                          <a:solidFill>
                            <a:srgbClr val="000000"/>
                          </a:solidFill>
                          <a:effectLst/>
                          <a:latin typeface="Calibri" panose="020F0502020204030204" pitchFamily="34" charset="0"/>
                        </a:rPr>
                        <a:t>Bakpak folosit  pentru  urmărirea păsărilor de dimensiuni medii   în timpul sezonului de reproducere și migrațiune, sau la gâtul păsărilor</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1571806"/>
                  </a:ext>
                </a:extLst>
              </a:tr>
              <a:tr h="892098">
                <a:tc vMerge="1">
                  <a:txBody>
                    <a:bodyPr/>
                    <a:lstStyle/>
                    <a:p>
                      <a:endParaRPr lang="ro-RO"/>
                    </a:p>
                  </a:txBody>
                  <a:tcPr/>
                </a:tc>
                <a:tc>
                  <a:txBody>
                    <a:bodyPr/>
                    <a:lstStyle/>
                    <a:p>
                      <a:pPr algn="ctr" fontAlgn="b"/>
                      <a:r>
                        <a:rPr lang="nb-NO" sz="1200" b="0" i="0" u="none" strike="noStrike">
                          <a:solidFill>
                            <a:srgbClr val="000000"/>
                          </a:solidFill>
                          <a:effectLst/>
                          <a:latin typeface="Calibri" panose="020F0502020204030204" pitchFamily="34" charset="0"/>
                        </a:rPr>
                        <a:t>Prin transmitere unde radio/ GPS</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0" i="0" u="none" strike="noStrike">
                          <a:solidFill>
                            <a:srgbClr val="000000"/>
                          </a:solidFill>
                          <a:effectLst/>
                          <a:latin typeface="Calibri" panose="020F0502020204030204" pitchFamily="34" charset="0"/>
                        </a:rPr>
                        <a:t>Prin telemetrie bidirecțională și digitală Descărcarea automată a datelor în interval de 6 km</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0" i="0" u="none" strike="noStrike">
                          <a:solidFill>
                            <a:srgbClr val="000000"/>
                          </a:solidFill>
                          <a:effectLst/>
                          <a:latin typeface="Calibri" panose="020F0502020204030204" pitchFamily="34" charset="0"/>
                        </a:rPr>
                        <a:t>Bakpak folosit mai ales pentru păsările cu masa corporală de aproximativ 400 g în timpul sezonului de reproducere și migrațiune, sau la gâtul păsărilor</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4975223"/>
                  </a:ext>
                </a:extLst>
              </a:tr>
              <a:tr h="931746">
                <a:tc>
                  <a:txBody>
                    <a:bodyPr/>
                    <a:lstStyle/>
                    <a:p>
                      <a:pPr algn="ctr" fontAlgn="b"/>
                      <a:r>
                        <a:rPr lang="en-US" sz="1200" b="0" i="0" u="none" strike="noStrike">
                          <a:solidFill>
                            <a:srgbClr val="000000"/>
                          </a:solidFill>
                          <a:effectLst/>
                          <a:latin typeface="Calibri" panose="020F0502020204030204" pitchFamily="34" charset="0"/>
                        </a:rPr>
                        <a:t>GPS-UHF(SRD) loggers NO SOLAR CHARGER , SRD- Short Range Download  link enables communication at distance 200-800 meters in line of sight</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1200" b="0" i="0" u="none" strike="noStrike">
                          <a:solidFill>
                            <a:srgbClr val="000000"/>
                          </a:solidFill>
                          <a:effectLst/>
                          <a:latin typeface="Calibri" panose="020F0502020204030204" pitchFamily="34" charset="0"/>
                        </a:rPr>
                        <a:t> Prin transmitere unde radio/ GPS</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0" i="0" u="none" strike="noStrike" dirty="0">
                          <a:solidFill>
                            <a:srgbClr val="000000"/>
                          </a:solidFill>
                          <a:effectLst/>
                          <a:latin typeface="Calibri" panose="020F0502020204030204" pitchFamily="34" charset="0"/>
                        </a:rPr>
                        <a:t> Prin telemetria digitală UHF, GPS Setarea parametrilor </a:t>
                      </a:r>
                      <a:r>
                        <a:rPr lang="ro-RO" sz="1200" b="0" i="0" u="none" strike="noStrike" dirty="0" err="1">
                          <a:solidFill>
                            <a:srgbClr val="000000"/>
                          </a:solidFill>
                          <a:effectLst/>
                          <a:latin typeface="Calibri" panose="020F0502020204030204" pitchFamily="34" charset="0"/>
                        </a:rPr>
                        <a:t>şi</a:t>
                      </a:r>
                      <a:r>
                        <a:rPr lang="ro-RO" sz="1200" b="0" i="0" u="none" strike="noStrike" dirty="0">
                          <a:solidFill>
                            <a:srgbClr val="000000"/>
                          </a:solidFill>
                          <a:effectLst/>
                          <a:latin typeface="Calibri" panose="020F0502020204030204" pitchFamily="34" charset="0"/>
                        </a:rPr>
                        <a:t> descărcarea datelor de la o </a:t>
                      </a:r>
                      <a:r>
                        <a:rPr lang="ro-RO" sz="1200" b="0" i="0" u="none" strike="noStrike" dirty="0" err="1">
                          <a:solidFill>
                            <a:srgbClr val="000000"/>
                          </a:solidFill>
                          <a:effectLst/>
                          <a:latin typeface="Calibri" panose="020F0502020204030204" pitchFamily="34" charset="0"/>
                        </a:rPr>
                        <a:t>interfaţă</a:t>
                      </a:r>
                      <a:r>
                        <a:rPr lang="ro-RO" sz="1200" b="0" i="0" u="none" strike="noStrike" dirty="0">
                          <a:solidFill>
                            <a:srgbClr val="000000"/>
                          </a:solidFill>
                          <a:effectLst/>
                          <a:latin typeface="Calibri" panose="020F0502020204030204" pitchFamily="34" charset="0"/>
                        </a:rPr>
                        <a:t> PC </a:t>
                      </a:r>
                      <a:r>
                        <a:rPr lang="ro-RO" sz="1200" b="0" i="0" u="none" strike="noStrike" dirty="0" err="1">
                          <a:solidFill>
                            <a:srgbClr val="000000"/>
                          </a:solidFill>
                          <a:effectLst/>
                          <a:latin typeface="Calibri" panose="020F0502020204030204" pitchFamily="34" charset="0"/>
                        </a:rPr>
                        <a:t>uşor</a:t>
                      </a:r>
                      <a:r>
                        <a:rPr lang="ro-RO" sz="1200" b="0" i="0" u="none" strike="noStrike" dirty="0">
                          <a:solidFill>
                            <a:srgbClr val="000000"/>
                          </a:solidFill>
                          <a:effectLst/>
                          <a:latin typeface="Calibri" panose="020F0502020204030204" pitchFamily="34" charset="0"/>
                        </a:rPr>
                        <a:t> de utilizat </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0" i="0" u="none" strike="noStrike" dirty="0">
                          <a:solidFill>
                            <a:srgbClr val="000000"/>
                          </a:solidFill>
                          <a:effectLst/>
                          <a:latin typeface="Calibri" panose="020F0502020204030204" pitchFamily="34" charset="0"/>
                        </a:rPr>
                        <a:t>Pe ham, prins pe pene, legat de coadă Aplicabil pentru păsările care au o masă corporală care pornește  de la aproximativ 130g </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1899251"/>
                  </a:ext>
                </a:extLst>
              </a:tr>
            </a:tbl>
          </a:graphicData>
        </a:graphic>
      </p:graphicFrame>
      <p:pic>
        <p:nvPicPr>
          <p:cNvPr id="6" name="Imagine 5">
            <a:extLst>
              <a:ext uri="{FF2B5EF4-FFF2-40B4-BE49-F238E27FC236}">
                <a16:creationId xmlns:a16="http://schemas.microsoft.com/office/drawing/2014/main" id="{F3608E86-19BC-49AE-A803-E09F9EF234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5979" y="5630721"/>
            <a:ext cx="3639943" cy="1227279"/>
          </a:xfrm>
          <a:prstGeom prst="rect">
            <a:avLst/>
          </a:prstGeom>
        </p:spPr>
      </p:pic>
      <p:sp>
        <p:nvSpPr>
          <p:cNvPr id="7" name="CasetăText 6">
            <a:extLst>
              <a:ext uri="{FF2B5EF4-FFF2-40B4-BE49-F238E27FC236}">
                <a16:creationId xmlns:a16="http://schemas.microsoft.com/office/drawing/2014/main" id="{03A7883D-2C02-4D6B-A374-C20DB4D43640}"/>
              </a:ext>
            </a:extLst>
          </p:cNvPr>
          <p:cNvSpPr txBox="1"/>
          <p:nvPr/>
        </p:nvSpPr>
        <p:spPr>
          <a:xfrm>
            <a:off x="5703385" y="6611779"/>
            <a:ext cx="1812537" cy="246221"/>
          </a:xfrm>
          <a:prstGeom prst="rect">
            <a:avLst/>
          </a:prstGeom>
          <a:solidFill>
            <a:schemeClr val="tx1">
              <a:lumMod val="95000"/>
              <a:lumOff val="5000"/>
            </a:schemeClr>
          </a:solidFill>
        </p:spPr>
        <p:txBody>
          <a:bodyPr wrap="square" rtlCol="0">
            <a:spAutoFit/>
          </a:bodyPr>
          <a:lstStyle/>
          <a:p>
            <a:r>
              <a:rPr lang="ro-RO" sz="1000" dirty="0">
                <a:solidFill>
                  <a:schemeClr val="accent2"/>
                </a:solidFill>
              </a:rPr>
              <a:t>https://nationalzoo.si.edu</a:t>
            </a:r>
          </a:p>
        </p:txBody>
      </p:sp>
      <p:pic>
        <p:nvPicPr>
          <p:cNvPr id="8" name="Imagine 7">
            <a:extLst>
              <a:ext uri="{FF2B5EF4-FFF2-40B4-BE49-F238E27FC236}">
                <a16:creationId xmlns:a16="http://schemas.microsoft.com/office/drawing/2014/main" id="{C1EDB219-D449-48C8-B96E-7F60FEE686E6}"/>
              </a:ext>
            </a:extLst>
          </p:cNvPr>
          <p:cNvPicPr>
            <a:picLocks noChangeAspect="1"/>
          </p:cNvPicPr>
          <p:nvPr/>
        </p:nvPicPr>
        <p:blipFill>
          <a:blip r:embed="rId3"/>
          <a:stretch>
            <a:fillRect/>
          </a:stretch>
        </p:blipFill>
        <p:spPr>
          <a:xfrm>
            <a:off x="8837240" y="6312346"/>
            <a:ext cx="3354760" cy="545654"/>
          </a:xfrm>
          <a:prstGeom prst="rect">
            <a:avLst/>
          </a:prstGeom>
        </p:spPr>
      </p:pic>
    </p:spTree>
    <p:extLst>
      <p:ext uri="{BB962C8B-B14F-4D97-AF65-F5344CB8AC3E}">
        <p14:creationId xmlns:p14="http://schemas.microsoft.com/office/powerpoint/2010/main" val="3960230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4">
            <a:extLst>
              <a:ext uri="{FF2B5EF4-FFF2-40B4-BE49-F238E27FC236}">
                <a16:creationId xmlns:a16="http://schemas.microsoft.com/office/drawing/2014/main" id="{F3A6DD56-1D80-4646-AE10-2FF890A28E61}"/>
              </a:ext>
            </a:extLst>
          </p:cNvPr>
          <p:cNvGraphicFramePr>
            <a:graphicFrameLocks noGrp="1"/>
          </p:cNvGraphicFramePr>
          <p:nvPr>
            <p:extLst>
              <p:ext uri="{D42A27DB-BD31-4B8C-83A1-F6EECF244321}">
                <p14:modId xmlns:p14="http://schemas.microsoft.com/office/powerpoint/2010/main" val="191055346"/>
              </p:ext>
            </p:extLst>
          </p:nvPr>
        </p:nvGraphicFramePr>
        <p:xfrm>
          <a:off x="87012" y="158719"/>
          <a:ext cx="8551377" cy="4161509"/>
        </p:xfrm>
        <a:graphic>
          <a:graphicData uri="http://schemas.openxmlformats.org/drawingml/2006/table">
            <a:tbl>
              <a:tblPr/>
              <a:tblGrid>
                <a:gridCol w="1674880">
                  <a:extLst>
                    <a:ext uri="{9D8B030D-6E8A-4147-A177-3AD203B41FA5}">
                      <a16:colId xmlns:a16="http://schemas.microsoft.com/office/drawing/2014/main" val="3980585281"/>
                    </a:ext>
                  </a:extLst>
                </a:gridCol>
                <a:gridCol w="1349297">
                  <a:extLst>
                    <a:ext uri="{9D8B030D-6E8A-4147-A177-3AD203B41FA5}">
                      <a16:colId xmlns:a16="http://schemas.microsoft.com/office/drawing/2014/main" val="1953148391"/>
                    </a:ext>
                  </a:extLst>
                </a:gridCol>
                <a:gridCol w="4194518">
                  <a:extLst>
                    <a:ext uri="{9D8B030D-6E8A-4147-A177-3AD203B41FA5}">
                      <a16:colId xmlns:a16="http://schemas.microsoft.com/office/drawing/2014/main" val="2055432331"/>
                    </a:ext>
                  </a:extLst>
                </a:gridCol>
                <a:gridCol w="1332682">
                  <a:extLst>
                    <a:ext uri="{9D8B030D-6E8A-4147-A177-3AD203B41FA5}">
                      <a16:colId xmlns:a16="http://schemas.microsoft.com/office/drawing/2014/main" val="1161817335"/>
                    </a:ext>
                  </a:extLst>
                </a:gridCol>
              </a:tblGrid>
              <a:tr h="166585">
                <a:tc>
                  <a:txBody>
                    <a:bodyPr/>
                    <a:lstStyle/>
                    <a:p>
                      <a:pPr algn="ctr" fontAlgn="b"/>
                      <a:r>
                        <a:rPr lang="ro-RO" sz="1200" b="1" i="0" u="none" strike="noStrike">
                          <a:solidFill>
                            <a:srgbClr val="000000"/>
                          </a:solidFill>
                          <a:effectLst/>
                          <a:latin typeface="Calibri" panose="020F0502020204030204" pitchFamily="34" charset="0"/>
                        </a:rPr>
                        <a:t>Categorii (dispozitive de localizare)</a:t>
                      </a:r>
                    </a:p>
                  </a:txBody>
                  <a:tcPr marL="8329" marR="8329" marT="8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1" i="0" u="none" strike="noStrike" dirty="0">
                          <a:solidFill>
                            <a:srgbClr val="000000"/>
                          </a:solidFill>
                          <a:effectLst/>
                          <a:latin typeface="Calibri" panose="020F0502020204030204" pitchFamily="34" charset="0"/>
                        </a:rPr>
                        <a:t>Tip localizare</a:t>
                      </a:r>
                    </a:p>
                  </a:txBody>
                  <a:tcPr marL="8329" marR="8329" marT="8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1" i="0" u="none" strike="noStrike" dirty="0">
                          <a:solidFill>
                            <a:srgbClr val="000000"/>
                          </a:solidFill>
                          <a:effectLst/>
                          <a:latin typeface="Calibri" panose="020F0502020204030204" pitchFamily="34" charset="0"/>
                        </a:rPr>
                        <a:t>Modalitate </a:t>
                      </a:r>
                      <a:r>
                        <a:rPr lang="ro-RO" sz="1200" b="1" i="0" u="none" strike="noStrike" dirty="0" err="1">
                          <a:solidFill>
                            <a:srgbClr val="000000"/>
                          </a:solidFill>
                          <a:effectLst/>
                          <a:latin typeface="Calibri" panose="020F0502020204030204" pitchFamily="34" charset="0"/>
                        </a:rPr>
                        <a:t>receptionare</a:t>
                      </a:r>
                      <a:endParaRPr lang="ro-RO" sz="1200" b="1" i="0" u="none" strike="noStrike" dirty="0">
                        <a:solidFill>
                          <a:srgbClr val="000000"/>
                        </a:solidFill>
                        <a:effectLst/>
                        <a:latin typeface="Calibri" panose="020F0502020204030204" pitchFamily="34" charset="0"/>
                      </a:endParaRPr>
                    </a:p>
                  </a:txBody>
                  <a:tcPr marL="8329" marR="8329" marT="8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1" i="0" u="none" strike="noStrike">
                          <a:solidFill>
                            <a:srgbClr val="000000"/>
                          </a:solidFill>
                          <a:effectLst/>
                          <a:latin typeface="Calibri" panose="020F0502020204030204" pitchFamily="34" charset="0"/>
                        </a:rPr>
                        <a:t>Grupuri de specii țintă</a:t>
                      </a:r>
                    </a:p>
                  </a:txBody>
                  <a:tcPr marL="8329" marR="8329" marT="8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7058774"/>
                  </a:ext>
                </a:extLst>
              </a:tr>
              <a:tr h="594709">
                <a:tc>
                  <a:txBody>
                    <a:bodyPr/>
                    <a:lstStyle/>
                    <a:p>
                      <a:pPr algn="ctr" fontAlgn="b"/>
                      <a:r>
                        <a:rPr lang="en-US" sz="1200" b="0" i="0" u="none" strike="noStrike">
                          <a:solidFill>
                            <a:srgbClr val="000000"/>
                          </a:solidFill>
                          <a:effectLst/>
                          <a:latin typeface="Calibri" panose="020F0502020204030204" pitchFamily="34" charset="0"/>
                        </a:rPr>
                        <a:t>VHF Radio: Acoustic/Radio Transmitters</a:t>
                      </a:r>
                    </a:p>
                  </a:txBody>
                  <a:tcPr marL="8329" marR="8329" marT="8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0" i="0" u="none" strike="noStrike">
                          <a:solidFill>
                            <a:srgbClr val="000000"/>
                          </a:solidFill>
                          <a:effectLst/>
                          <a:latin typeface="Calibri" panose="020F0502020204030204" pitchFamily="34" charset="0"/>
                        </a:rPr>
                        <a:t>Transmitere unde radio și acustice</a:t>
                      </a:r>
                    </a:p>
                  </a:txBody>
                  <a:tcPr marL="8329" marR="8329" marT="8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0" i="0" u="none" strike="noStrike">
                          <a:solidFill>
                            <a:srgbClr val="000000"/>
                          </a:solidFill>
                          <a:effectLst/>
                          <a:latin typeface="Calibri" panose="020F0502020204030204" pitchFamily="34" charset="0"/>
                        </a:rPr>
                        <a:t>Combină transmisia radio și transmisia acustică pe un singur dispozitiv, eliminând astfel nevoia de etichetare dublă</a:t>
                      </a:r>
                    </a:p>
                  </a:txBody>
                  <a:tcPr marL="8329" marR="8329" marT="8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0" i="0" u="none" strike="noStrike">
                          <a:solidFill>
                            <a:srgbClr val="000000"/>
                          </a:solidFill>
                          <a:effectLst/>
                          <a:latin typeface="Calibri" panose="020F0502020204030204" pitchFamily="34" charset="0"/>
                        </a:rPr>
                        <a:t>Pe specii de pești</a:t>
                      </a:r>
                    </a:p>
                  </a:txBody>
                  <a:tcPr marL="8329" marR="8329" marT="8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4820646"/>
                  </a:ext>
                </a:extLst>
              </a:tr>
              <a:tr h="1181090">
                <a:tc>
                  <a:txBody>
                    <a:bodyPr/>
                    <a:lstStyle/>
                    <a:p>
                      <a:pPr algn="ctr" fontAlgn="b"/>
                      <a:r>
                        <a:rPr lang="ro-RO" sz="1200" b="0" i="0" u="none" strike="noStrike">
                          <a:solidFill>
                            <a:srgbClr val="000000"/>
                          </a:solidFill>
                          <a:effectLst/>
                          <a:latin typeface="Calibri" panose="020F0502020204030204" pitchFamily="34" charset="0"/>
                        </a:rPr>
                        <a:t>VHF Radio: Beeper Transmitters</a:t>
                      </a:r>
                    </a:p>
                  </a:txBody>
                  <a:tcPr marL="8329" marR="8329" marT="8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0" i="0" u="none" strike="noStrike">
                          <a:solidFill>
                            <a:srgbClr val="000000"/>
                          </a:solidFill>
                          <a:effectLst/>
                          <a:latin typeface="Calibri" panose="020F0502020204030204" pitchFamily="34" charset="0"/>
                        </a:rPr>
                        <a:t>Transmitere unde radio</a:t>
                      </a:r>
                    </a:p>
                  </a:txBody>
                  <a:tcPr marL="8329" marR="8329" marT="8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0" i="0" u="none" strike="noStrike">
                          <a:solidFill>
                            <a:srgbClr val="000000"/>
                          </a:solidFill>
                          <a:effectLst/>
                          <a:latin typeface="Calibri" panose="020F0502020204030204" pitchFamily="34" charset="0"/>
                        </a:rPr>
                        <a:t>Telemetria radio convențională implică utilizarea semnalelor pulsate – semnalul “beep-beep-beep”. Sistemele cu impulsuri asigură identificarea subiecților de cercetare prin utilizarea separării frecvențelor combinată cu o varietate de rate de impulsuri.</a:t>
                      </a:r>
                    </a:p>
                  </a:txBody>
                  <a:tcPr marL="8329" marR="8329" marT="8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0" i="0" u="none" strike="noStrike">
                          <a:solidFill>
                            <a:srgbClr val="000000"/>
                          </a:solidFill>
                          <a:effectLst/>
                          <a:latin typeface="Calibri" panose="020F0502020204030204" pitchFamily="34" charset="0"/>
                        </a:rPr>
                        <a:t>Pe cozi, pe picioare, pe gât, în spate</a:t>
                      </a:r>
                    </a:p>
                  </a:txBody>
                  <a:tcPr marL="8329" marR="8329" marT="8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8609764"/>
                  </a:ext>
                </a:extLst>
              </a:tr>
              <a:tr h="448114">
                <a:tc rowSpan="3">
                  <a:txBody>
                    <a:bodyPr/>
                    <a:lstStyle/>
                    <a:p>
                      <a:pPr algn="ctr" fontAlgn="ctr"/>
                      <a:r>
                        <a:rPr lang="ro-RO" sz="1200" b="0" i="0" u="none" strike="noStrike">
                          <a:solidFill>
                            <a:srgbClr val="000000"/>
                          </a:solidFill>
                          <a:effectLst/>
                          <a:latin typeface="Calibri" panose="020F0502020204030204" pitchFamily="34" charset="0"/>
                        </a:rPr>
                        <a:t>VHF Radio: Coded Transmitters</a:t>
                      </a:r>
                    </a:p>
                  </a:txBody>
                  <a:tcPr marL="8329" marR="8329" marT="8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0" i="0" u="none" strike="noStrike">
                          <a:solidFill>
                            <a:srgbClr val="000000"/>
                          </a:solidFill>
                          <a:effectLst/>
                          <a:latin typeface="Calibri" panose="020F0502020204030204" pitchFamily="34" charset="0"/>
                        </a:rPr>
                        <a:t>Transmitere unde radio </a:t>
                      </a:r>
                    </a:p>
                  </a:txBody>
                  <a:tcPr marL="8329" marR="8329" marT="8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0" i="0" u="none" strike="noStrike">
                          <a:solidFill>
                            <a:srgbClr val="000000"/>
                          </a:solidFill>
                          <a:effectLst/>
                          <a:latin typeface="Calibri" panose="020F0502020204030204" pitchFamily="34" charset="0"/>
                        </a:rPr>
                        <a:t>Transmițătoarele radio MCFT3 sunt proiectate pentru a funcționa ca sisteme de telemetrie cu codificare</a:t>
                      </a:r>
                    </a:p>
                  </a:txBody>
                  <a:tcPr marL="8329" marR="8329" marT="8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0" i="0" u="none" strike="noStrike">
                          <a:solidFill>
                            <a:srgbClr val="000000"/>
                          </a:solidFill>
                          <a:effectLst/>
                          <a:latin typeface="Calibri" panose="020F0502020204030204" pitchFamily="34" charset="0"/>
                        </a:rPr>
                        <a:t>Pe specii de pești</a:t>
                      </a:r>
                    </a:p>
                  </a:txBody>
                  <a:tcPr marL="8329" marR="8329" marT="8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3856624"/>
                  </a:ext>
                </a:extLst>
              </a:tr>
              <a:tr h="301519">
                <a:tc vMerge="1">
                  <a:txBody>
                    <a:bodyPr/>
                    <a:lstStyle/>
                    <a:p>
                      <a:endParaRPr lang="ro-RO"/>
                    </a:p>
                  </a:txBody>
                  <a:tcPr/>
                </a:tc>
                <a:tc>
                  <a:txBody>
                    <a:bodyPr/>
                    <a:lstStyle/>
                    <a:p>
                      <a:pPr algn="ctr" fontAlgn="b"/>
                      <a:r>
                        <a:rPr lang="ro-RO" sz="1200" b="0" i="0" u="none" strike="noStrike">
                          <a:solidFill>
                            <a:srgbClr val="000000"/>
                          </a:solidFill>
                          <a:effectLst/>
                          <a:latin typeface="Calibri" panose="020F0502020204030204" pitchFamily="34" charset="0"/>
                        </a:rPr>
                        <a:t>Transmitere unde radio codate</a:t>
                      </a:r>
                    </a:p>
                  </a:txBody>
                  <a:tcPr marL="8329" marR="8329" marT="8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0" i="0" u="none" strike="noStrike">
                          <a:solidFill>
                            <a:srgbClr val="000000"/>
                          </a:solidFill>
                          <a:effectLst/>
                          <a:latin typeface="Calibri" panose="020F0502020204030204" pitchFamily="34" charset="0"/>
                        </a:rPr>
                        <a:t>Transmitere unde radio codate, procesare digitală și infraroșu/</a:t>
                      </a:r>
                    </a:p>
                  </a:txBody>
                  <a:tcPr marL="8329" marR="8329" marT="8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0" i="0" u="none" strike="noStrike">
                          <a:solidFill>
                            <a:srgbClr val="000000"/>
                          </a:solidFill>
                          <a:effectLst/>
                          <a:latin typeface="Calibri" panose="020F0502020204030204" pitchFamily="34" charset="0"/>
                        </a:rPr>
                        <a:t>Pe pești</a:t>
                      </a:r>
                    </a:p>
                  </a:txBody>
                  <a:tcPr marL="8329" marR="8329" marT="8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6918358"/>
                  </a:ext>
                </a:extLst>
              </a:tr>
              <a:tr h="448114">
                <a:tc vMerge="1">
                  <a:txBody>
                    <a:bodyPr/>
                    <a:lstStyle/>
                    <a:p>
                      <a:endParaRPr lang="ro-RO"/>
                    </a:p>
                  </a:txBody>
                  <a:tcPr/>
                </a:tc>
                <a:tc>
                  <a:txBody>
                    <a:bodyPr/>
                    <a:lstStyle/>
                    <a:p>
                      <a:pPr algn="ctr" fontAlgn="b"/>
                      <a:r>
                        <a:rPr lang="ro-RO" sz="1200" b="0" i="0" u="none" strike="noStrike">
                          <a:solidFill>
                            <a:srgbClr val="000000"/>
                          </a:solidFill>
                          <a:effectLst/>
                          <a:latin typeface="Calibri" panose="020F0502020204030204" pitchFamily="34" charset="0"/>
                        </a:rPr>
                        <a:t>Transmitere unde radio VHF codate</a:t>
                      </a:r>
                    </a:p>
                  </a:txBody>
                  <a:tcPr marL="8329" marR="8329" marT="8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0" i="0" u="none" strike="noStrike">
                          <a:solidFill>
                            <a:srgbClr val="000000"/>
                          </a:solidFill>
                          <a:effectLst/>
                          <a:latin typeface="Calibri" panose="020F0502020204030204" pitchFamily="34" charset="0"/>
                        </a:rPr>
                        <a:t>Transmițătoarele radio MCFT3 sunt proiectate pentru a funcționa ca sisteme de telemetrie cu codificare</a:t>
                      </a:r>
                    </a:p>
                  </a:txBody>
                  <a:tcPr marL="8329" marR="8329" marT="8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0" i="0" u="none" strike="noStrike">
                          <a:solidFill>
                            <a:srgbClr val="000000"/>
                          </a:solidFill>
                          <a:effectLst/>
                          <a:latin typeface="Calibri" panose="020F0502020204030204" pitchFamily="34" charset="0"/>
                        </a:rPr>
                        <a:t>Pe pești</a:t>
                      </a:r>
                    </a:p>
                  </a:txBody>
                  <a:tcPr marL="8329" marR="8329" marT="8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3052562"/>
                  </a:ext>
                </a:extLst>
              </a:tr>
              <a:tr h="741304">
                <a:tc>
                  <a:txBody>
                    <a:bodyPr/>
                    <a:lstStyle/>
                    <a:p>
                      <a:pPr algn="ctr" fontAlgn="b"/>
                      <a:r>
                        <a:rPr lang="en-US" sz="1200" b="0" i="0" u="none" strike="noStrike">
                          <a:solidFill>
                            <a:srgbClr val="000000"/>
                          </a:solidFill>
                          <a:effectLst/>
                          <a:latin typeface="Calibri" panose="020F0502020204030204" pitchFamily="34" charset="0"/>
                        </a:rPr>
                        <a:t>VHF Radio: Dual Mode Transmitters</a:t>
                      </a:r>
                    </a:p>
                  </a:txBody>
                  <a:tcPr marL="8329" marR="8329" marT="8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0" i="0" u="none" strike="noStrike">
                          <a:solidFill>
                            <a:srgbClr val="000000"/>
                          </a:solidFill>
                          <a:effectLst/>
                          <a:latin typeface="Calibri" panose="020F0502020204030204" pitchFamily="34" charset="0"/>
                        </a:rPr>
                        <a:t>Transmitere unde acustice</a:t>
                      </a:r>
                    </a:p>
                  </a:txBody>
                  <a:tcPr marL="8329" marR="8329" marT="8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0" i="0" u="none" strike="noStrike" dirty="0">
                          <a:solidFill>
                            <a:srgbClr val="000000"/>
                          </a:solidFill>
                          <a:effectLst/>
                          <a:latin typeface="Calibri" panose="020F0502020204030204" pitchFamily="34" charset="0"/>
                        </a:rPr>
                        <a:t>Compatibilitate cu mai multe sisteme de recepție acustică, inclusiv MAP, SRX și </a:t>
                      </a:r>
                      <a:r>
                        <a:rPr lang="ro-RO" sz="1200" b="0" i="0" u="none" strike="noStrike" dirty="0" err="1">
                          <a:solidFill>
                            <a:srgbClr val="000000"/>
                          </a:solidFill>
                          <a:effectLst/>
                          <a:latin typeface="Calibri" panose="020F0502020204030204" pitchFamily="34" charset="0"/>
                        </a:rPr>
                        <a:t>Rcode</a:t>
                      </a:r>
                      <a:r>
                        <a:rPr lang="ro-RO" sz="1200" b="0" i="0" u="none" strike="noStrike" dirty="0">
                          <a:solidFill>
                            <a:srgbClr val="000000"/>
                          </a:solidFill>
                          <a:effectLst/>
                          <a:latin typeface="Calibri" panose="020F0502020204030204" pitchFamily="34" charset="0"/>
                        </a:rPr>
                        <a:t>, într-un singur dispozitiv, eliminând astfel necesitatea dublării semnalului</a:t>
                      </a:r>
                    </a:p>
                  </a:txBody>
                  <a:tcPr marL="8329" marR="8329" marT="8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200" b="0" i="0" u="none" strike="noStrike" dirty="0">
                          <a:solidFill>
                            <a:srgbClr val="000000"/>
                          </a:solidFill>
                          <a:effectLst/>
                          <a:latin typeface="Calibri" panose="020F0502020204030204" pitchFamily="34" charset="0"/>
                        </a:rPr>
                        <a:t>Pe specii de pești</a:t>
                      </a:r>
                    </a:p>
                  </a:txBody>
                  <a:tcPr marL="8329" marR="8329" marT="83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1125310"/>
                  </a:ext>
                </a:extLst>
              </a:tr>
            </a:tbl>
          </a:graphicData>
        </a:graphic>
      </p:graphicFrame>
      <p:pic>
        <p:nvPicPr>
          <p:cNvPr id="6" name="Imagine 5">
            <a:extLst>
              <a:ext uri="{FF2B5EF4-FFF2-40B4-BE49-F238E27FC236}">
                <a16:creationId xmlns:a16="http://schemas.microsoft.com/office/drawing/2014/main" id="{6E71953B-7A8D-46E2-B3BC-5BF73C444225}"/>
              </a:ext>
            </a:extLst>
          </p:cNvPr>
          <p:cNvPicPr>
            <a:picLocks noChangeAspect="1"/>
          </p:cNvPicPr>
          <p:nvPr/>
        </p:nvPicPr>
        <p:blipFill>
          <a:blip r:embed="rId2"/>
          <a:stretch>
            <a:fillRect/>
          </a:stretch>
        </p:blipFill>
        <p:spPr>
          <a:xfrm>
            <a:off x="8848391" y="6314160"/>
            <a:ext cx="3343609" cy="543840"/>
          </a:xfrm>
          <a:prstGeom prst="rect">
            <a:avLst/>
          </a:prstGeom>
        </p:spPr>
      </p:pic>
      <p:pic>
        <p:nvPicPr>
          <p:cNvPr id="7" name="Imagine 6">
            <a:extLst>
              <a:ext uri="{FF2B5EF4-FFF2-40B4-BE49-F238E27FC236}">
                <a16:creationId xmlns:a16="http://schemas.microsoft.com/office/drawing/2014/main" id="{5C12B420-3424-4933-A7AD-BACB5482BC5C}"/>
              </a:ext>
            </a:extLst>
          </p:cNvPr>
          <p:cNvPicPr>
            <a:picLocks noChangeAspect="1"/>
          </p:cNvPicPr>
          <p:nvPr/>
        </p:nvPicPr>
        <p:blipFill>
          <a:blip r:embed="rId3"/>
          <a:stretch>
            <a:fillRect/>
          </a:stretch>
        </p:blipFill>
        <p:spPr>
          <a:xfrm>
            <a:off x="8962741" y="85145"/>
            <a:ext cx="2860627" cy="3757961"/>
          </a:xfrm>
          <a:prstGeom prst="rect">
            <a:avLst/>
          </a:prstGeom>
        </p:spPr>
      </p:pic>
      <p:sp>
        <p:nvSpPr>
          <p:cNvPr id="8" name="CasetăText 7">
            <a:extLst>
              <a:ext uri="{FF2B5EF4-FFF2-40B4-BE49-F238E27FC236}">
                <a16:creationId xmlns:a16="http://schemas.microsoft.com/office/drawing/2014/main" id="{7289673F-326B-4285-BC80-AF1BE0FDA097}"/>
              </a:ext>
            </a:extLst>
          </p:cNvPr>
          <p:cNvSpPr txBox="1"/>
          <p:nvPr/>
        </p:nvSpPr>
        <p:spPr>
          <a:xfrm>
            <a:off x="10518676" y="3571576"/>
            <a:ext cx="1304692" cy="261610"/>
          </a:xfrm>
          <a:prstGeom prst="rect">
            <a:avLst/>
          </a:prstGeom>
          <a:noFill/>
        </p:spPr>
        <p:txBody>
          <a:bodyPr wrap="square" rtlCol="0">
            <a:spAutoFit/>
          </a:bodyPr>
          <a:lstStyle/>
          <a:p>
            <a:r>
              <a:rPr lang="ro-RO" sz="1100" dirty="0"/>
              <a:t>www.birdlife.org</a:t>
            </a:r>
          </a:p>
        </p:txBody>
      </p:sp>
      <p:pic>
        <p:nvPicPr>
          <p:cNvPr id="9" name="Imagine 8">
            <a:extLst>
              <a:ext uri="{FF2B5EF4-FFF2-40B4-BE49-F238E27FC236}">
                <a16:creationId xmlns:a16="http://schemas.microsoft.com/office/drawing/2014/main" id="{12776020-D8E5-4009-A58E-43CCD86ED994}"/>
              </a:ext>
            </a:extLst>
          </p:cNvPr>
          <p:cNvPicPr>
            <a:picLocks noChangeAspect="1"/>
          </p:cNvPicPr>
          <p:nvPr/>
        </p:nvPicPr>
        <p:blipFill>
          <a:blip r:embed="rId4"/>
          <a:stretch>
            <a:fillRect/>
          </a:stretch>
        </p:blipFill>
        <p:spPr>
          <a:xfrm>
            <a:off x="8848391" y="3843106"/>
            <a:ext cx="3229342" cy="2245460"/>
          </a:xfrm>
          <a:prstGeom prst="rect">
            <a:avLst/>
          </a:prstGeom>
        </p:spPr>
      </p:pic>
      <p:sp>
        <p:nvSpPr>
          <p:cNvPr id="10" name="CasetăText 9">
            <a:extLst>
              <a:ext uri="{FF2B5EF4-FFF2-40B4-BE49-F238E27FC236}">
                <a16:creationId xmlns:a16="http://schemas.microsoft.com/office/drawing/2014/main" id="{54D33F24-A1AD-4CC0-BEA8-CB770C4F43A6}"/>
              </a:ext>
            </a:extLst>
          </p:cNvPr>
          <p:cNvSpPr txBox="1"/>
          <p:nvPr/>
        </p:nvSpPr>
        <p:spPr>
          <a:xfrm>
            <a:off x="10214516" y="5821487"/>
            <a:ext cx="2666104" cy="276999"/>
          </a:xfrm>
          <a:prstGeom prst="rect">
            <a:avLst/>
          </a:prstGeom>
          <a:noFill/>
        </p:spPr>
        <p:txBody>
          <a:bodyPr wrap="square" rtlCol="0">
            <a:spAutoFit/>
          </a:bodyPr>
          <a:lstStyle/>
          <a:p>
            <a:r>
              <a:rPr lang="ro-RO" sz="1200" dirty="0"/>
              <a:t>www.birdsofvirginia.com</a:t>
            </a:r>
          </a:p>
        </p:txBody>
      </p:sp>
      <p:pic>
        <p:nvPicPr>
          <p:cNvPr id="11" name="Imagine 10">
            <a:extLst>
              <a:ext uri="{FF2B5EF4-FFF2-40B4-BE49-F238E27FC236}">
                <a16:creationId xmlns:a16="http://schemas.microsoft.com/office/drawing/2014/main" id="{9E3E345C-AE20-49BD-A5A6-DF51ACAF081A}"/>
              </a:ext>
            </a:extLst>
          </p:cNvPr>
          <p:cNvPicPr>
            <a:picLocks noChangeAspect="1"/>
          </p:cNvPicPr>
          <p:nvPr/>
        </p:nvPicPr>
        <p:blipFill>
          <a:blip r:embed="rId5"/>
          <a:stretch>
            <a:fillRect/>
          </a:stretch>
        </p:blipFill>
        <p:spPr>
          <a:xfrm>
            <a:off x="2570719" y="4380612"/>
            <a:ext cx="4120013" cy="2528908"/>
          </a:xfrm>
          <a:prstGeom prst="rect">
            <a:avLst/>
          </a:prstGeom>
        </p:spPr>
      </p:pic>
      <p:sp>
        <p:nvSpPr>
          <p:cNvPr id="12" name="CasetăText 11">
            <a:extLst>
              <a:ext uri="{FF2B5EF4-FFF2-40B4-BE49-F238E27FC236}">
                <a16:creationId xmlns:a16="http://schemas.microsoft.com/office/drawing/2014/main" id="{350FA213-213C-4616-8132-9D0A70FB4C2B}"/>
              </a:ext>
            </a:extLst>
          </p:cNvPr>
          <p:cNvSpPr txBox="1"/>
          <p:nvPr/>
        </p:nvSpPr>
        <p:spPr>
          <a:xfrm>
            <a:off x="5094351" y="6647910"/>
            <a:ext cx="1596381" cy="261610"/>
          </a:xfrm>
          <a:prstGeom prst="rect">
            <a:avLst/>
          </a:prstGeom>
          <a:solidFill>
            <a:schemeClr val="tx1">
              <a:lumMod val="75000"/>
              <a:lumOff val="25000"/>
            </a:schemeClr>
          </a:solidFill>
        </p:spPr>
        <p:txBody>
          <a:bodyPr wrap="square" rtlCol="0">
            <a:spAutoFit/>
          </a:bodyPr>
          <a:lstStyle/>
          <a:p>
            <a:r>
              <a:rPr lang="ro-RO" sz="1100" dirty="0">
                <a:solidFill>
                  <a:schemeClr val="bg1"/>
                </a:solidFill>
              </a:rPr>
              <a:t>www.atsaustralia.com</a:t>
            </a:r>
          </a:p>
        </p:txBody>
      </p:sp>
    </p:spTree>
    <p:extLst>
      <p:ext uri="{BB962C8B-B14F-4D97-AF65-F5344CB8AC3E}">
        <p14:creationId xmlns:p14="http://schemas.microsoft.com/office/powerpoint/2010/main" val="3479084614"/>
      </p:ext>
    </p:extLst>
  </p:cSld>
  <p:clrMapOvr>
    <a:masterClrMapping/>
  </p:clrMapOvr>
</p:sld>
</file>

<file path=ppt/theme/theme1.xml><?xml version="1.0" encoding="utf-8"?>
<a:theme xmlns:a="http://schemas.openxmlformats.org/drawingml/2006/main" name="Fațetă">
  <a:themeElements>
    <a:clrScheme name="Fațetă">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țetă">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țetă">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524</TotalTime>
  <Words>1900</Words>
  <Application>Microsoft Office PowerPoint</Application>
  <PresentationFormat>Ecran lat</PresentationFormat>
  <Paragraphs>260</Paragraphs>
  <Slides>13</Slides>
  <Notes>0</Notes>
  <HiddenSlides>0</HiddenSlides>
  <MMClips>0</MMClips>
  <ScaleCrop>false</ScaleCrop>
  <HeadingPairs>
    <vt:vector size="6" baseType="variant">
      <vt:variant>
        <vt:lpstr>Fonturi utilizate</vt:lpstr>
      </vt:variant>
      <vt:variant>
        <vt:i4>4</vt:i4>
      </vt:variant>
      <vt:variant>
        <vt:lpstr>Temă</vt:lpstr>
      </vt:variant>
      <vt:variant>
        <vt:i4>1</vt:i4>
      </vt:variant>
      <vt:variant>
        <vt:lpstr>Titluri diapozitive</vt:lpstr>
      </vt:variant>
      <vt:variant>
        <vt:i4>13</vt:i4>
      </vt:variant>
    </vt:vector>
  </HeadingPairs>
  <TitlesOfParts>
    <vt:vector size="18" baseType="lpstr">
      <vt:lpstr>Arial</vt:lpstr>
      <vt:lpstr>Calibri</vt:lpstr>
      <vt:lpstr>Trebuchet MS</vt:lpstr>
      <vt:lpstr>Wingdings 3</vt:lpstr>
      <vt:lpstr>Fațetă</vt:lpstr>
      <vt:lpstr>Tehnologii și furnizori de echipamente pentru investigarea speciilor cu mobilitate ridicată</vt:lpstr>
      <vt:lpstr>Structura prezentării</vt:lpstr>
      <vt:lpstr>1. Introducere </vt:lpstr>
      <vt:lpstr>2. Producători de dispozitive de monitorizare </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5. Concluzii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Tehnologii utilizate pentru monitorizarea speciilor de păsări, mamifere terestre, mamifere marine</dc:title>
  <dc:creator>Cristi</dc:creator>
  <cp:lastModifiedBy>Cristi</cp:lastModifiedBy>
  <cp:revision>64</cp:revision>
  <dcterms:created xsi:type="dcterms:W3CDTF">2018-05-21T07:03:52Z</dcterms:created>
  <dcterms:modified xsi:type="dcterms:W3CDTF">2018-05-21T15:51:50Z</dcterms:modified>
</cp:coreProperties>
</file>