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60" r:id="rId4"/>
    <p:sldId id="261" r:id="rId5"/>
    <p:sldId id="262" r:id="rId6"/>
    <p:sldId id="267" r:id="rId7"/>
    <p:sldId id="263" r:id="rId8"/>
    <p:sldId id="268" r:id="rId9"/>
    <p:sldId id="264" r:id="rId10"/>
    <p:sldId id="269" r:id="rId11"/>
    <p:sldId id="265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2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4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0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0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1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55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4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7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3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4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8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5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3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6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52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99EEEB4-2D9E-4452-9004-9BBB45986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566884" cy="1924879"/>
          </a:xfrm>
        </p:spPr>
        <p:txBody>
          <a:bodyPr>
            <a:normAutofit/>
          </a:bodyPr>
          <a:lstStyle/>
          <a:p>
            <a:pPr algn="ctr"/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măsurilor de management aplicate la nivelul ariilor protejate și potențialul de evaluare al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mobilitații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speciilor sălbatice</a:t>
            </a:r>
            <a:endParaRPr lang="en-GB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C3DC0211-830C-4B59-B2FC-783279091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533719"/>
          </a:xfrm>
        </p:spPr>
        <p:txBody>
          <a:bodyPr/>
          <a:lstStyle/>
          <a:p>
            <a:pPr algn="ctr"/>
            <a:endParaRPr lang="ro-R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Georgiana Iulia Anghelescu</a:t>
            </a:r>
          </a:p>
          <a:p>
            <a:pPr algn="ctr"/>
            <a:r>
              <a:rPr lang="ro-RO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SC.Multidimenison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SRL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biomovefix.ro/wp-content/uploads/2018/01/logo_biomovefix.png">
            <a:extLst>
              <a:ext uri="{FF2B5EF4-FFF2-40B4-BE49-F238E27FC236}">
                <a16:creationId xmlns:a16="http://schemas.microsoft.com/office/drawing/2014/main" id="{9BABBBE3-3963-4B64-81AD-1B51230B6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2" y="261730"/>
            <a:ext cx="2571750" cy="6096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1" descr="sigla_fin">
            <a:extLst>
              <a:ext uri="{FF2B5EF4-FFF2-40B4-BE49-F238E27FC236}">
                <a16:creationId xmlns:a16="http://schemas.microsoft.com/office/drawing/2014/main" id="{1996964E-74EC-4E33-9869-5B6CA9719D8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2638" y="261730"/>
            <a:ext cx="3105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22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ini">
            <a:extLst>
              <a:ext uri="{FF2B5EF4-FFF2-40B4-BE49-F238E27FC236}">
                <a16:creationId xmlns:a16="http://schemas.microsoft.com/office/drawing/2014/main" id="{F15DD84F-79BE-45B4-BE16-16035031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106018"/>
            <a:ext cx="4373218" cy="29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F9F2B331-B270-46B0-B099-C63D942F9372}"/>
              </a:ext>
            </a:extLst>
          </p:cNvPr>
          <p:cNvSpPr txBox="1"/>
          <p:nvPr/>
        </p:nvSpPr>
        <p:spPr>
          <a:xfrm>
            <a:off x="1748459" y="2893152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Hieraaetus</a:t>
            </a: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pennatus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Imagini">
            <a:extLst>
              <a:ext uri="{FF2B5EF4-FFF2-40B4-BE49-F238E27FC236}">
                <a16:creationId xmlns:a16="http://schemas.microsoft.com/office/drawing/2014/main" id="{9F7687C0-0063-41D2-BFA9-3919497C5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4" y="106017"/>
            <a:ext cx="4373218" cy="29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FC1B8A8C-069A-4315-BA8B-432747C180DC}"/>
              </a:ext>
            </a:extLst>
          </p:cNvPr>
          <p:cNvSpPr txBox="1"/>
          <p:nvPr/>
        </p:nvSpPr>
        <p:spPr>
          <a:xfrm>
            <a:off x="8560905" y="2922969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Milvus </a:t>
            </a:r>
            <a:r>
              <a:rPr lang="en-GB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migrans</a:t>
            </a: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Imagini pentru acvila tipatoare mare">
            <a:extLst>
              <a:ext uri="{FF2B5EF4-FFF2-40B4-BE49-F238E27FC236}">
                <a16:creationId xmlns:a16="http://schemas.microsoft.com/office/drawing/2014/main" id="{DCE451BC-77F8-4DFA-AA8F-EFD67F61EB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8" name="Picture 10" descr="Imagini pentru acvila tipatoare mare">
            <a:extLst>
              <a:ext uri="{FF2B5EF4-FFF2-40B4-BE49-F238E27FC236}">
                <a16:creationId xmlns:a16="http://schemas.microsoft.com/office/drawing/2014/main" id="{02C449C6-5DE8-4BE7-A812-BFEBE22E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3429000"/>
            <a:ext cx="4373218" cy="271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4BC6BC5D-FA50-4FE3-B880-1F80A2CEC0C8}"/>
              </a:ext>
            </a:extLst>
          </p:cNvPr>
          <p:cNvSpPr txBox="1"/>
          <p:nvPr/>
        </p:nvSpPr>
        <p:spPr>
          <a:xfrm>
            <a:off x="1934817" y="6189701"/>
            <a:ext cx="2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Aquila </a:t>
            </a:r>
            <a:r>
              <a:rPr lang="en-GB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clanga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97AF0144-1920-4B0E-8A21-35970AF03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358" y="3467963"/>
            <a:ext cx="1987826" cy="2680253"/>
          </a:xfrm>
          <a:prstGeom prst="rect">
            <a:avLst/>
          </a:prstGeom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5370D156-44AF-423B-9BB3-CC29EC7D815E}"/>
              </a:ext>
            </a:extLst>
          </p:cNvPr>
          <p:cNvSpPr txBox="1"/>
          <p:nvPr/>
        </p:nvSpPr>
        <p:spPr>
          <a:xfrm>
            <a:off x="8269358" y="6109253"/>
            <a:ext cx="227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Circaetus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gallicus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8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237AAF3-476E-48BE-B273-938580C16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371061"/>
            <a:ext cx="9930778" cy="5848626"/>
          </a:xfrm>
        </p:spPr>
        <p:txBody>
          <a:bodyPr>
            <a:normAutofit/>
          </a:bodyPr>
          <a:lstStyle/>
          <a:p>
            <a:pPr algn="just"/>
            <a:r>
              <a:rPr lang="ro-RO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Păsări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răpitoare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noapte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Strix</a:t>
            </a:r>
            <a:r>
              <a:rPr lang="en-GB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uralensis</a:t>
            </a:r>
            <a:r>
              <a:rPr lang="en-GB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Huhurez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mare), </a:t>
            </a:r>
            <a:r>
              <a:rPr lang="en-GB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Aegolius</a:t>
            </a:r>
            <a:r>
              <a:rPr lang="en-GB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funereus</a:t>
            </a:r>
            <a:r>
              <a:rPr lang="en-GB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Potârniche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tundra), </a:t>
            </a:r>
            <a:r>
              <a:rPr lang="en-GB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Bubo </a:t>
            </a:r>
            <a:r>
              <a:rPr lang="en-GB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bubo</a:t>
            </a:r>
            <a:r>
              <a:rPr lang="en-GB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Bufnița</a:t>
            </a:r>
            <a:r>
              <a:rPr lang="en-GB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etc.</a:t>
            </a:r>
            <a:endParaRPr lang="ro-RO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just"/>
            <a:endParaRPr lang="ro-RO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o-RO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A1D6175-331C-4B3B-AA88-2E0D76C0C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39256"/>
              </p:ext>
            </p:extLst>
          </p:nvPr>
        </p:nvGraphicFramePr>
        <p:xfrm>
          <a:off x="1802295" y="1258957"/>
          <a:ext cx="8812695" cy="5084873"/>
        </p:xfrm>
        <a:graphic>
          <a:graphicData uri="http://schemas.openxmlformats.org/drawingml/2006/table">
            <a:tbl>
              <a:tblPr firstRow="1" firstCol="1" bandRow="1"/>
              <a:tblGrid>
                <a:gridCol w="4418803">
                  <a:extLst>
                    <a:ext uri="{9D8B030D-6E8A-4147-A177-3AD203B41FA5}">
                      <a16:colId xmlns:a16="http://schemas.microsoft.com/office/drawing/2014/main" val="3452843473"/>
                    </a:ext>
                  </a:extLst>
                </a:gridCol>
                <a:gridCol w="4393892">
                  <a:extLst>
                    <a:ext uri="{9D8B030D-6E8A-4147-A177-3AD203B41FA5}">
                      <a16:colId xmlns:a16="http://schemas.microsoft.com/office/drawing/2014/main" val="420884853"/>
                    </a:ext>
                  </a:extLst>
                </a:gridCol>
              </a:tblGrid>
              <a:tr h="6734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Măsuri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conservare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analizate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cadrul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Planurilor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management ale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protejate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9" marR="51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Prioritate în funcție de relevanța măsurii pentru mobilitatea speciei</a:t>
                      </a:r>
                    </a:p>
                  </a:txBody>
                  <a:tcPr marL="51169" marR="51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922904"/>
                  </a:ext>
                </a:extLst>
              </a:tr>
              <a:tr h="84393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locurilor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cuibărit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cuiburilor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sine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monitorizări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anuale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urmărirea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evoluției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declinului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populației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sit</a:t>
                      </a:r>
                    </a:p>
                  </a:txBody>
                  <a:tcPr marL="51169" marR="51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</a:t>
                      </a:r>
                    </a:p>
                  </a:txBody>
                  <a:tcPr marL="51169" marR="51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154443"/>
                  </a:ext>
                </a:extLst>
              </a:tr>
              <a:tr h="101438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dministrarea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terenurilor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arabile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din aria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naturală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protejată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scopul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menţinerii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acestora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teritorii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vânătoare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răpitoar</a:t>
                      </a:r>
                      <a:r>
                        <a:rPr lang="ro-RO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9" marR="51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9" marR="51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233"/>
                  </a:ext>
                </a:extLst>
              </a:tr>
              <a:tr h="33257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stării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conservare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populaţiilor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locale</a:t>
                      </a:r>
                    </a:p>
                  </a:txBody>
                  <a:tcPr marL="51169" marR="51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9" marR="51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07855"/>
                  </a:ext>
                </a:extLst>
              </a:tr>
              <a:tr h="186665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Interdicții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degradarea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habitatelor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taierea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pădurilor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bătrâne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şi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deranjarea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permanentă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locurilor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cuibărit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deteriorarea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habitatelor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aplicarea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metodelor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forestiere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necorespunzătoare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fragmentarea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şi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izolarea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microhabitatelor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corespunzătoare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9" marR="51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9" marR="51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69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7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ubo bubo winter 1.jpg">
            <a:extLst>
              <a:ext uri="{FF2B5EF4-FFF2-40B4-BE49-F238E27FC236}">
                <a16:creationId xmlns:a16="http://schemas.microsoft.com/office/drawing/2014/main" id="{E169866A-39AC-4216-A3C3-152E0D26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23" y="138528"/>
            <a:ext cx="3910220" cy="30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B1509D51-BAE5-4E08-A8CE-875C7D637AD5}"/>
              </a:ext>
            </a:extLst>
          </p:cNvPr>
          <p:cNvSpPr txBox="1"/>
          <p:nvPr/>
        </p:nvSpPr>
        <p:spPr>
          <a:xfrm>
            <a:off x="2106679" y="3059668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Bubo</a:t>
            </a:r>
            <a: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bubo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Imagini">
            <a:extLst>
              <a:ext uri="{FF2B5EF4-FFF2-40B4-BE49-F238E27FC236}">
                <a16:creationId xmlns:a16="http://schemas.microsoft.com/office/drawing/2014/main" id="{8D330210-2772-4321-BD36-5DBCB0E5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706" y="183705"/>
            <a:ext cx="3763616" cy="29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8F8B8BF3-3944-45A1-92EB-B6FEB00CB753}"/>
              </a:ext>
            </a:extLst>
          </p:cNvPr>
          <p:cNvSpPr txBox="1"/>
          <p:nvPr/>
        </p:nvSpPr>
        <p:spPr>
          <a:xfrm>
            <a:off x="8560904" y="3059668"/>
            <a:ext cx="189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Strix</a:t>
            </a: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uralensis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Aegolius-funereus-001.jpg">
            <a:extLst>
              <a:ext uri="{FF2B5EF4-FFF2-40B4-BE49-F238E27FC236}">
                <a16:creationId xmlns:a16="http://schemas.microsoft.com/office/drawing/2014/main" id="{2B8DAA84-CEB2-4439-8CCB-D7B70F617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69" y="3294651"/>
            <a:ext cx="1808917" cy="288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DCEAAC21-6256-4B9B-B743-43639E2EF458}"/>
              </a:ext>
            </a:extLst>
          </p:cNvPr>
          <p:cNvSpPr txBox="1"/>
          <p:nvPr/>
        </p:nvSpPr>
        <p:spPr>
          <a:xfrm>
            <a:off x="4843669" y="6182760"/>
            <a:ext cx="25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Aegolius</a:t>
            </a: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funereus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7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473AB7A-F069-4CD4-9312-3BD938740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516835"/>
            <a:ext cx="9785004" cy="5477565"/>
          </a:xfrm>
        </p:spPr>
        <p:txBody>
          <a:bodyPr/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urma analizei planurilor de management ale ariilor protejate au fost </a:t>
            </a:r>
            <a:r>
              <a:rPr lang="ro-RO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prioritizate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măsurile relevante mobilității speciilor sălbatice.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speciile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pasari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accent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migratoare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atentie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deosebita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acordata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preferintelor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habitat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speciile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rapitoare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noapte</a:t>
            </a:r>
            <a:endParaRPr lang="ro-RO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fost identificate pentru carnivorele mari măsuri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asigurarea mobilității speciei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conceperea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coridoare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ecologice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interiorul sitului și prevenirea pierderii de habitat prin asigurarea conectivității habitatelor prin extinderea unor măsuri de management ale siturilor.</a:t>
            </a:r>
          </a:p>
          <a:p>
            <a:pPr algn="just"/>
            <a:endParaRPr lang="ro-RO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o-RO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1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308CF3B-C009-4367-BF29-699A36554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303" y="252552"/>
            <a:ext cx="8791575" cy="701606"/>
          </a:xfrm>
        </p:spPr>
        <p:txBody>
          <a:bodyPr>
            <a:norm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actual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ariilor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protejate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Rom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GB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DEDE12AC-9FF6-4301-9557-F0A4FDDCE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644" y="1285459"/>
            <a:ext cx="9793356" cy="4770783"/>
          </a:xfrm>
        </p:spPr>
        <p:txBody>
          <a:bodyPr>
            <a:normAutofit/>
          </a:bodyPr>
          <a:lstStyle/>
          <a:p>
            <a:pPr algn="just"/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Suprafața totală a ariilor naturale protejate din Romania, incluse în Legea nr. 5/2000 privind amenajarea teritoriului național, </a:t>
            </a:r>
            <a:r>
              <a:rPr lang="ro-RO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sectiunea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III-a, zone protejate este de 1.234.710 ha, adică 5,18% din </a:t>
            </a:r>
            <a:r>
              <a:rPr lang="ro-RO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suprafata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țării (Anexa nr. 13). Rezervațiile biosferei, parcurile naturale și naționale  </a:t>
            </a:r>
            <a:r>
              <a:rPr lang="ro-RO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însumeaza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  suprafață de 1.13176 ha (incluzând si un număr de 134 rezervații naturale și monumente ale naturii cu o suprafață de 129.643 ha). 	De asemenea, au fost declarate alte 693 rezervații naturale și monumente ale naturii cu o suprafață de 102,434 ha în plus față de cele 134 </a:t>
            </a:r>
            <a:r>
              <a:rPr lang="ro-RO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continute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interiorul parcurilor naționale, naturale și rezervațiilor biosferei.  Din rețeaua </a:t>
            </a:r>
            <a:r>
              <a:rPr lang="ro-RO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nationala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arii naturale protejate, Delta </a:t>
            </a:r>
            <a:r>
              <a:rPr lang="ro-RO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Dunarii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distinge, </a:t>
            </a:r>
            <a:r>
              <a:rPr lang="ro-RO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atat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suprafață (580.000 ha), cât și ca nivel al </a:t>
            </a:r>
            <a:r>
              <a:rPr lang="ro-RO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diversitatii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biologice.</a:t>
            </a:r>
          </a:p>
        </p:txBody>
      </p:sp>
    </p:spTree>
    <p:extLst>
      <p:ext uri="{BB962C8B-B14F-4D97-AF65-F5344CB8AC3E}">
        <p14:creationId xmlns:p14="http://schemas.microsoft.com/office/powerpoint/2010/main" val="245076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CA2757D-81CA-4631-828F-057134670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530087"/>
            <a:ext cx="9891022" cy="546431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Clasificarea</a:t>
            </a:r>
            <a:r>
              <a:rPr lang="it-IT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ariilor protejate conform legislaţiei româneşti</a:t>
            </a:r>
          </a:p>
          <a:p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funcţie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„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la care aria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protejată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declarată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şi/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recunoscută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deosebim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categorii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arii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protejate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AutoNum type="arabicPeriod"/>
            </a:pPr>
            <a:r>
              <a:rPr lang="pt-BR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interes comunitar sau situri Natura 2000</a:t>
            </a:r>
          </a:p>
          <a:p>
            <a:pPr marL="457200" indent="-457200">
              <a:buAutoNum type="arabicPeriod"/>
            </a:pP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</a:t>
            </a:r>
          </a:p>
          <a:p>
            <a:pPr marL="457200" indent="-457200">
              <a:buAutoNum type="arabicPeriod"/>
            </a:pP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judeţean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local.</a:t>
            </a:r>
          </a:p>
          <a:p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Conform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legislaţiei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româneşti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zonele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incluse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reţeaua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Natura 2000 sunt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ariiprotejate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şi se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încadrează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categorii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situri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importanţă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comunitară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(SCI).</a:t>
            </a:r>
          </a:p>
          <a:p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arii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conservare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(SAC)</a:t>
            </a:r>
          </a:p>
          <a:p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arii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protecţie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specială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avifaunistică</a:t>
            </a:r>
            <a:r>
              <a:rPr lang="en-GB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(SPA)</a:t>
            </a:r>
          </a:p>
        </p:txBody>
      </p:sp>
    </p:spTree>
    <p:extLst>
      <p:ext uri="{BB962C8B-B14F-4D97-AF65-F5344CB8AC3E}">
        <p14:creationId xmlns:p14="http://schemas.microsoft.com/office/powerpoint/2010/main" val="103200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F13347-67F5-474C-9B85-88E9A750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59026"/>
            <a:ext cx="9824760" cy="1046922"/>
          </a:xfrm>
        </p:spPr>
        <p:txBody>
          <a:bodyPr>
            <a:no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ăsuri</a:t>
            </a:r>
            <a:r>
              <a:rPr lang="ro-RO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CONSERVARE </a:t>
            </a:r>
            <a:r>
              <a:rPr lang="ro-RO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ro-RO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SPECIILOR CU MOBILITATE MARE CARE SE REGĂSESC IN PLANURILE DE MANAGEMENT ALE ARIILOR PROTEJATE DIN ROMÂNIA</a:t>
            </a:r>
            <a:endParaRPr lang="en-GB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EA98EDF-C359-4ADF-83A1-58088C23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431236"/>
            <a:ext cx="11123475" cy="4929808"/>
          </a:xfrm>
        </p:spPr>
        <p:txBody>
          <a:bodyPr>
            <a:normAutofit/>
          </a:bodyPr>
          <a:lstStyle/>
          <a:p>
            <a:pPr algn="just"/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Carnivore mari 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Ursus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arctos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(Ursul),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lupus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(Lupul),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Lynx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lynx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(Râsul)</a:t>
            </a:r>
          </a:p>
          <a:p>
            <a:pPr algn="just"/>
            <a:endParaRPr lang="ro-RO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FD8792F1-A1EC-41AE-BC25-C9CF7A314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235603"/>
              </p:ext>
            </p:extLst>
          </p:nvPr>
        </p:nvGraphicFramePr>
        <p:xfrm>
          <a:off x="931985" y="2146291"/>
          <a:ext cx="10146831" cy="4068978"/>
        </p:xfrm>
        <a:graphic>
          <a:graphicData uri="http://schemas.openxmlformats.org/drawingml/2006/table">
            <a:tbl>
              <a:tblPr firstRow="1" firstCol="1" bandRow="1"/>
              <a:tblGrid>
                <a:gridCol w="5087756">
                  <a:extLst>
                    <a:ext uri="{9D8B030D-6E8A-4147-A177-3AD203B41FA5}">
                      <a16:colId xmlns:a16="http://schemas.microsoft.com/office/drawing/2014/main" val="1945520339"/>
                    </a:ext>
                  </a:extLst>
                </a:gridCol>
                <a:gridCol w="5059075">
                  <a:extLst>
                    <a:ext uri="{9D8B030D-6E8A-4147-A177-3AD203B41FA5}">
                      <a16:colId xmlns:a16="http://schemas.microsoft.com/office/drawing/2014/main" val="1540841517"/>
                    </a:ext>
                  </a:extLst>
                </a:gridCol>
              </a:tblGrid>
              <a:tr h="9550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Măsuri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conservare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analizate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cadrul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Planurilor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management ale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ariilor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protejate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Prioritate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funcție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relevanța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măsurii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privind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mobilitatea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speciei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846615"/>
                  </a:ext>
                </a:extLst>
              </a:tr>
              <a:tr h="9550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Conceperea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coridoare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ecologice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interiorul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sitului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propice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deplasării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habitării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speciei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411763"/>
                  </a:ext>
                </a:extLst>
              </a:tr>
              <a:tr h="9550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Monitorizarea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stării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conservare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habitatelor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favorabile</a:t>
                      </a: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favorabile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existenței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carnivorelor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o-RO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70460"/>
                  </a:ext>
                </a:extLst>
              </a:tr>
              <a:tr h="12039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Prevenirea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pierderii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habitat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asigurarea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conectivității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habitatelor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extinderea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măsuri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management ale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siturilor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Mare</a:t>
                      </a:r>
                      <a:endParaRPr lang="en-GB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926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74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B0DDF99-2434-48A2-97AF-1FE49AA3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85530"/>
            <a:ext cx="10659648" cy="5808870"/>
          </a:xfrm>
        </p:spPr>
        <p:txBody>
          <a:bodyPr>
            <a:normAutofit/>
          </a:bodyPr>
          <a:lstStyle/>
          <a:p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D90ED4F-B159-4B93-808A-12DB328BA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00166"/>
              </p:ext>
            </p:extLst>
          </p:nvPr>
        </p:nvGraphicFramePr>
        <p:xfrm>
          <a:off x="2415973" y="1355871"/>
          <a:ext cx="8998226" cy="2340683"/>
        </p:xfrm>
        <a:graphic>
          <a:graphicData uri="http://schemas.openxmlformats.org/drawingml/2006/table">
            <a:tbl>
              <a:tblPr firstRow="1" firstCol="1" bandRow="1"/>
              <a:tblGrid>
                <a:gridCol w="4511830">
                  <a:extLst>
                    <a:ext uri="{9D8B030D-6E8A-4147-A177-3AD203B41FA5}">
                      <a16:colId xmlns:a16="http://schemas.microsoft.com/office/drawing/2014/main" val="2447587127"/>
                    </a:ext>
                  </a:extLst>
                </a:gridCol>
                <a:gridCol w="4486396">
                  <a:extLst>
                    <a:ext uri="{9D8B030D-6E8A-4147-A177-3AD203B41FA5}">
                      <a16:colId xmlns:a16="http://schemas.microsoft.com/office/drawing/2014/main" val="2809667713"/>
                    </a:ext>
                  </a:extLst>
                </a:gridCol>
              </a:tblGrid>
              <a:tr h="8795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unui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studiu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favorabilitatea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habitatelor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carnivore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257742"/>
                  </a:ext>
                </a:extLst>
              </a:tr>
              <a:tr h="5814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rațională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bazei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trofice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reprezentate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ierbivorele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sălbatice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98006"/>
                  </a:ext>
                </a:extLst>
              </a:tr>
              <a:tr h="8795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inventarelor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detaliată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monitorizarea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stării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conservare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</a:t>
                      </a: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n-GB" sz="18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Canis</a:t>
                      </a:r>
                      <a:r>
                        <a:rPr lang="en-GB" sz="18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lupus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Mică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73539"/>
                  </a:ext>
                </a:extLst>
              </a:tr>
            </a:tbl>
          </a:graphicData>
        </a:graphic>
      </p:graphicFrame>
      <p:pic>
        <p:nvPicPr>
          <p:cNvPr id="2050" name="Picture 2" descr="https://upload.wikimedia.org/wikipedia/commons/thumb/6/68/Lynx_lynx_poing.jpg/220px-Lynx_lynx_poing.jpg">
            <a:extLst>
              <a:ext uri="{FF2B5EF4-FFF2-40B4-BE49-F238E27FC236}">
                <a16:creationId xmlns:a16="http://schemas.microsoft.com/office/drawing/2014/main" id="{EFFAF5A3-1C80-46F3-BADE-6A86AB91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8" y="185530"/>
            <a:ext cx="1627086" cy="23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ynx lynx2.jpg">
            <a:extLst>
              <a:ext uri="{FF2B5EF4-FFF2-40B4-BE49-F238E27FC236}">
                <a16:creationId xmlns:a16="http://schemas.microsoft.com/office/drawing/2014/main" id="{4C7228FA-7E8D-4897-A6DD-3A274855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9" y="2681654"/>
            <a:ext cx="1627086" cy="27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9B2EEE64-675A-4933-85A5-206DB742FECE}"/>
              </a:ext>
            </a:extLst>
          </p:cNvPr>
          <p:cNvSpPr txBox="1"/>
          <p:nvPr/>
        </p:nvSpPr>
        <p:spPr>
          <a:xfrm>
            <a:off x="395463" y="5416669"/>
            <a:ext cx="180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Lynx</a:t>
            </a:r>
            <a: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lynx</a:t>
            </a:r>
            <a: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6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C9AC343-1F9B-4F15-879D-5D4F2FC1D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76585"/>
              </p:ext>
            </p:extLst>
          </p:nvPr>
        </p:nvGraphicFramePr>
        <p:xfrm>
          <a:off x="1722783" y="596348"/>
          <a:ext cx="8348869" cy="2538621"/>
        </p:xfrm>
        <a:graphic>
          <a:graphicData uri="http://schemas.openxmlformats.org/drawingml/2006/table">
            <a:tbl>
              <a:tblPr firstRow="1" firstCol="1" bandRow="1"/>
              <a:tblGrid>
                <a:gridCol w="4186235">
                  <a:extLst>
                    <a:ext uri="{9D8B030D-6E8A-4147-A177-3AD203B41FA5}">
                      <a16:colId xmlns:a16="http://schemas.microsoft.com/office/drawing/2014/main" val="1250625699"/>
                    </a:ext>
                  </a:extLst>
                </a:gridCol>
                <a:gridCol w="4162634">
                  <a:extLst>
                    <a:ext uri="{9D8B030D-6E8A-4147-A177-3AD203B41FA5}">
                      <a16:colId xmlns:a16="http://schemas.microsoft.com/office/drawing/2014/main" val="3680007205"/>
                    </a:ext>
                  </a:extLst>
                </a:gridCol>
              </a:tblGrid>
              <a:tr h="82163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unui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studiu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privind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favorabilitatea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habitatelor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carnivore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92433"/>
                  </a:ext>
                </a:extLst>
              </a:tr>
              <a:tr h="54317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rațională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bazei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trofice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reprezentate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ierbivorele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sălbatice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Mică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49122"/>
                  </a:ext>
                </a:extLst>
              </a:tr>
              <a:tr h="110009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inventarelor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detaliată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monitorizarea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stării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conservare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speciilor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n-GB" sz="18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Canis</a:t>
                      </a:r>
                      <a:r>
                        <a:rPr lang="en-GB" sz="18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lupus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502210"/>
                  </a:ext>
                </a:extLst>
              </a:tr>
            </a:tbl>
          </a:graphicData>
        </a:graphic>
      </p:graphicFrame>
      <p:pic>
        <p:nvPicPr>
          <p:cNvPr id="3074" name="Picture 2" descr="Imagine similarÄ">
            <a:extLst>
              <a:ext uri="{FF2B5EF4-FFF2-40B4-BE49-F238E27FC236}">
                <a16:creationId xmlns:a16="http://schemas.microsoft.com/office/drawing/2014/main" id="{684AAC1B-6A20-443F-AABB-519E08D0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49" y="3263563"/>
            <a:ext cx="4638751" cy="28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ini pentru canis lupus">
            <a:extLst>
              <a:ext uri="{FF2B5EF4-FFF2-40B4-BE49-F238E27FC236}">
                <a16:creationId xmlns:a16="http://schemas.microsoft.com/office/drawing/2014/main" id="{D436FC91-2082-434B-A6B1-71582A772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28" y="3260250"/>
            <a:ext cx="4638751" cy="283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9F10DEE2-DE26-469B-AEAD-56CD9576B79D}"/>
              </a:ext>
            </a:extLst>
          </p:cNvPr>
          <p:cNvSpPr txBox="1"/>
          <p:nvPr/>
        </p:nvSpPr>
        <p:spPr>
          <a:xfrm>
            <a:off x="7818783" y="6100573"/>
            <a:ext cx="225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Canis</a:t>
            </a:r>
            <a: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lupus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890A99B7-3989-41E7-BC27-6B2286878CC4}"/>
              </a:ext>
            </a:extLst>
          </p:cNvPr>
          <p:cNvSpPr txBox="1"/>
          <p:nvPr/>
        </p:nvSpPr>
        <p:spPr>
          <a:xfrm>
            <a:off x="2597426" y="6096215"/>
            <a:ext cx="225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Ursus </a:t>
            </a:r>
            <a:r>
              <a:rPr lang="ro-RO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arctos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8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2787A76-6D03-4F0D-BE05-1F49AFDA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347" y="238539"/>
            <a:ext cx="11078817" cy="6175745"/>
          </a:xfrm>
        </p:spPr>
        <p:txBody>
          <a:bodyPr>
            <a:normAutofit/>
          </a:bodyPr>
          <a:lstStyle/>
          <a:p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Carnivore mici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Martes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martes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(Jderul de copac), 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Lutra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lutra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(Vidra),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silvestris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(Pisica sălbatică)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1B4D822-3AD8-4418-8748-F823E9A31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29454"/>
              </p:ext>
            </p:extLst>
          </p:nvPr>
        </p:nvGraphicFramePr>
        <p:xfrm>
          <a:off x="1457738" y="1007166"/>
          <a:ext cx="8746435" cy="2624394"/>
        </p:xfrm>
        <a:graphic>
          <a:graphicData uri="http://schemas.openxmlformats.org/drawingml/2006/table">
            <a:tbl>
              <a:tblPr firstRow="1" firstCol="1" bandRow="1"/>
              <a:tblGrid>
                <a:gridCol w="4373219">
                  <a:extLst>
                    <a:ext uri="{9D8B030D-6E8A-4147-A177-3AD203B41FA5}">
                      <a16:colId xmlns:a16="http://schemas.microsoft.com/office/drawing/2014/main" val="2969900201"/>
                    </a:ext>
                  </a:extLst>
                </a:gridCol>
                <a:gridCol w="4373216">
                  <a:extLst>
                    <a:ext uri="{9D8B030D-6E8A-4147-A177-3AD203B41FA5}">
                      <a16:colId xmlns:a16="http://schemas.microsoft.com/office/drawing/2014/main" val="2046422326"/>
                    </a:ext>
                  </a:extLst>
                </a:gridCol>
              </a:tblGrid>
              <a:tr h="86601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Măsuri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conservare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analizate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cadrul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Planurilor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management ale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ariilor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protejate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Prioritate în funcție de relevanța măsurii pentru mobilitatea speciei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101752"/>
                  </a:ext>
                </a:extLst>
              </a:tr>
              <a:tr h="31985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Monitorizarea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populației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Lutra</a:t>
                      </a:r>
                      <a:r>
                        <a:rPr lang="en-GB" sz="18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lutra</a:t>
                      </a:r>
                      <a:endParaRPr lang="en-GB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35454"/>
                  </a:ext>
                </a:extLst>
              </a:tr>
              <a:tr h="86601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Evitarea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fragmentării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habitatelor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datorată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expansiunii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dezvoltarii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activitaților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umane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15924"/>
                  </a:ext>
                </a:extLst>
              </a:tr>
              <a:tr h="57251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Menținerea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structure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optime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populației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vidră</a:t>
                      </a: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384739"/>
                  </a:ext>
                </a:extLst>
              </a:tr>
            </a:tbl>
          </a:graphicData>
        </a:graphic>
      </p:graphicFrame>
      <p:pic>
        <p:nvPicPr>
          <p:cNvPr id="4098" name="Picture 2" descr="Imagini">
            <a:extLst>
              <a:ext uri="{FF2B5EF4-FFF2-40B4-BE49-F238E27FC236}">
                <a16:creationId xmlns:a16="http://schemas.microsoft.com/office/drawing/2014/main" id="{F96E9786-4D97-4114-AFF2-DA1B1BC9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62" y="3737113"/>
            <a:ext cx="4079599" cy="26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0D38E025-46C6-4FEA-8E01-6E538B751F7C}"/>
              </a:ext>
            </a:extLst>
          </p:cNvPr>
          <p:cNvSpPr txBox="1"/>
          <p:nvPr/>
        </p:nvSpPr>
        <p:spPr>
          <a:xfrm>
            <a:off x="2531165" y="6414284"/>
            <a:ext cx="227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Lutra </a:t>
            </a:r>
            <a:r>
              <a:rPr lang="ro-RO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lutra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Imagini">
            <a:extLst>
              <a:ext uri="{FF2B5EF4-FFF2-40B4-BE49-F238E27FC236}">
                <a16:creationId xmlns:a16="http://schemas.microsoft.com/office/drawing/2014/main" id="{D2E36904-C3A1-4992-9805-BAA5C84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96" y="3737113"/>
            <a:ext cx="4079599" cy="24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9DE62735-2AF9-43D5-93E6-0E872A529C46}"/>
              </a:ext>
            </a:extLst>
          </p:cNvPr>
          <p:cNvSpPr txBox="1"/>
          <p:nvPr/>
        </p:nvSpPr>
        <p:spPr>
          <a:xfrm>
            <a:off x="8560904" y="6414284"/>
            <a:ext cx="250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Martes</a:t>
            </a:r>
            <a: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martes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8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A450D6B-8C79-49FB-894F-DA51261DF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888580"/>
              </p:ext>
            </p:extLst>
          </p:nvPr>
        </p:nvGraphicFramePr>
        <p:xfrm>
          <a:off x="2280858" y="1262240"/>
          <a:ext cx="7630284" cy="2374148"/>
        </p:xfrm>
        <a:graphic>
          <a:graphicData uri="http://schemas.openxmlformats.org/drawingml/2006/table">
            <a:tbl>
              <a:tblPr firstRow="1" firstCol="1" bandRow="1"/>
              <a:tblGrid>
                <a:gridCol w="3825927">
                  <a:extLst>
                    <a:ext uri="{9D8B030D-6E8A-4147-A177-3AD203B41FA5}">
                      <a16:colId xmlns:a16="http://schemas.microsoft.com/office/drawing/2014/main" val="2456290264"/>
                    </a:ext>
                  </a:extLst>
                </a:gridCol>
                <a:gridCol w="3804357">
                  <a:extLst>
                    <a:ext uri="{9D8B030D-6E8A-4147-A177-3AD203B41FA5}">
                      <a16:colId xmlns:a16="http://schemas.microsoft.com/office/drawing/2014/main" val="1924280853"/>
                    </a:ext>
                  </a:extLst>
                </a:gridCol>
              </a:tblGrid>
              <a:tr h="58636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managementului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vidrei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amenajamentele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silvice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bazinlor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hidrografice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Mică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48175"/>
                  </a:ext>
                </a:extLst>
              </a:tr>
              <a:tr h="39430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mortalităţii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juvenile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protecţia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vizuinelor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Mică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81817"/>
                  </a:ext>
                </a:extLst>
              </a:tr>
              <a:tr h="38766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Respectarea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zonelor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linişte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vânatului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Mică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665711"/>
                  </a:ext>
                </a:extLst>
              </a:tr>
              <a:tr h="58636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corespunzătoare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activităţilor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exploatare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forestieră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o-RO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Mică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515648"/>
                  </a:ext>
                </a:extLst>
              </a:tr>
            </a:tbl>
          </a:graphicData>
        </a:graphic>
      </p:graphicFrame>
      <p:pic>
        <p:nvPicPr>
          <p:cNvPr id="5124" name="Picture 4" descr="European Wildcat Nationalpark Bayerischer Wald 03.jpg">
            <a:extLst>
              <a:ext uri="{FF2B5EF4-FFF2-40B4-BE49-F238E27FC236}">
                <a16:creationId xmlns:a16="http://schemas.microsoft.com/office/drawing/2014/main" id="{AFA98061-FA81-478A-9B3D-658DF177B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69" y="4030998"/>
            <a:ext cx="3224739" cy="221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A6865257-2B04-470E-9328-5302572D4CF0}"/>
              </a:ext>
            </a:extLst>
          </p:cNvPr>
          <p:cNvSpPr txBox="1"/>
          <p:nvPr/>
        </p:nvSpPr>
        <p:spPr>
          <a:xfrm>
            <a:off x="3728913" y="6241773"/>
            <a:ext cx="22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silvestris</a:t>
            </a:r>
            <a:endParaRPr lang="en-GB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5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9CE4275-3317-4C21-BB6F-385C0FBB0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31304"/>
            <a:ext cx="9533214" cy="6069496"/>
          </a:xfrm>
        </p:spPr>
        <p:txBody>
          <a:bodyPr>
            <a:normAutofit/>
          </a:bodyPr>
          <a:lstStyle/>
          <a:p>
            <a:pPr algn="just"/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Păsări răpitoare de zi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Hieraaetus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pennatus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(Acvila pitică),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Circaetus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gallicus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(Șerpar),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Pernis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apivorus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(Viespar),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Milvus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</a:t>
            </a:r>
            <a:r>
              <a:rPr lang="ro-RO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(Gaia neagră),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Aquila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clanga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(Acvila Țipătoare mare), </a:t>
            </a:r>
            <a:r>
              <a:rPr lang="ro-RO" sz="2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Aquila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heliaca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(Acvila de câmp)</a:t>
            </a:r>
            <a:r>
              <a:rPr lang="ro-RO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ro-RO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2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o-RO" sz="2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A109BFC-5571-45EF-BBF7-0A9AEB9F9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24245"/>
              </p:ext>
            </p:extLst>
          </p:nvPr>
        </p:nvGraphicFramePr>
        <p:xfrm>
          <a:off x="1696278" y="1630017"/>
          <a:ext cx="8825947" cy="4245003"/>
        </p:xfrm>
        <a:graphic>
          <a:graphicData uri="http://schemas.openxmlformats.org/drawingml/2006/table">
            <a:tbl>
              <a:tblPr firstRow="1" firstCol="1" bandRow="1"/>
              <a:tblGrid>
                <a:gridCol w="4425447">
                  <a:extLst>
                    <a:ext uri="{9D8B030D-6E8A-4147-A177-3AD203B41FA5}">
                      <a16:colId xmlns:a16="http://schemas.microsoft.com/office/drawing/2014/main" val="358021801"/>
                    </a:ext>
                  </a:extLst>
                </a:gridCol>
                <a:gridCol w="4400500">
                  <a:extLst>
                    <a:ext uri="{9D8B030D-6E8A-4147-A177-3AD203B41FA5}">
                      <a16:colId xmlns:a16="http://schemas.microsoft.com/office/drawing/2014/main" val="2503548815"/>
                    </a:ext>
                  </a:extLst>
                </a:gridCol>
              </a:tblGrid>
              <a:tr h="5075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Măsuri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conservare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analizate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cadrul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Planurilor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management ale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protejate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Prioritate în funcție de relevanța măsurii pentru mobilitatea speciei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27808"/>
                  </a:ext>
                </a:extLst>
              </a:tr>
              <a:tr h="3355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Inventarierea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detaliată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şi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monitoringul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biodiversităţii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799933"/>
                  </a:ext>
                </a:extLst>
              </a:tr>
              <a:tr h="3355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Menținerea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Acvila</a:t>
                      </a:r>
                      <a:r>
                        <a:rPr lang="en-GB" sz="16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heliaca</a:t>
                      </a:r>
                      <a:r>
                        <a:rPr lang="en-GB" sz="16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perioada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migrației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564912"/>
                  </a:ext>
                </a:extLst>
              </a:tr>
              <a:tr h="507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Izolarea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liniilor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tensiune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colaborarea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companiile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transport </a:t>
                      </a:r>
                      <a:r>
                        <a:rPr lang="ro-RO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26535"/>
                  </a:ext>
                </a:extLst>
              </a:tr>
              <a:tr h="816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Interzicerea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proiecte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urbane,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incluzând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așezările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construcțiile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împrăștiate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habitatele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pădure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importante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reproducerea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hrănirea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odihnirea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iernarea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speciilor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849543"/>
                  </a:ext>
                </a:extLst>
              </a:tr>
              <a:tr h="11953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Stabilirea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zone tampon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jurul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cuiburilor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şi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limitarea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controlul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activităţilor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forestiere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zona tampon,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perioada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cuibărit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protecţia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speciilor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răpitoare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102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068359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509</TotalTime>
  <Words>653</Words>
  <Application>Microsoft Office PowerPoint</Application>
  <PresentationFormat>Ecran lat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Sector</vt:lpstr>
      <vt:lpstr>Analiza măsurilor de management aplicate la nivelul ariilor protejate și potențialul de evaluare al mobilitații speciilor sălbatice</vt:lpstr>
      <vt:lpstr>SituaȚia actualĂ a ariilor protejate din România</vt:lpstr>
      <vt:lpstr>Prezentare PowerPoint</vt:lpstr>
      <vt:lpstr>Măsuri de CONSERVARE SpeciFICE SPECIILOR CU MOBILITATE MARE CARE SE REGĂSESC IN PLANURILE DE MANAGEMENT ALE ARIILOR PROTEJATE DIN ROMÂNIA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Măsurilor de conservare specifice speciilor cu mobilitate mare din cardul planurilor de management ale ariilor protejate din românia</dc:title>
  <dc:creator>Iulia Anghelescu</dc:creator>
  <cp:lastModifiedBy>Florian Bodescu</cp:lastModifiedBy>
  <cp:revision>54</cp:revision>
  <dcterms:created xsi:type="dcterms:W3CDTF">2018-05-21T07:41:35Z</dcterms:created>
  <dcterms:modified xsi:type="dcterms:W3CDTF">2018-05-21T17:28:08Z</dcterms:modified>
</cp:coreProperties>
</file>